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4" r:id="rId2"/>
    <p:sldId id="293" r:id="rId3"/>
    <p:sldId id="271" r:id="rId4"/>
    <p:sldId id="272" r:id="rId5"/>
    <p:sldId id="274" r:id="rId6"/>
    <p:sldId id="275" r:id="rId7"/>
    <p:sldId id="276" r:id="rId8"/>
    <p:sldId id="277" r:id="rId9"/>
    <p:sldId id="279" r:id="rId10"/>
    <p:sldId id="280" r:id="rId11"/>
    <p:sldId id="283" r:id="rId12"/>
    <p:sldId id="284" r:id="rId13"/>
    <p:sldId id="285" r:id="rId14"/>
    <p:sldId id="286" r:id="rId15"/>
    <p:sldId id="289" r:id="rId16"/>
    <p:sldId id="290" r:id="rId17"/>
    <p:sldId id="291" r:id="rId18"/>
    <p:sldId id="292" r:id="rId19"/>
    <p:sldId id="288" r:id="rId20"/>
    <p:sldId id="287" r:id="rId21"/>
  </p:sldIdLst>
  <p:sldSz cx="9144000" cy="6858000" type="screen4x3"/>
  <p:notesSz cx="6669088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eneva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90000"/>
    <a:srgbClr val="C41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35" autoAdjust="0"/>
  </p:normalViewPr>
  <p:slideViewPr>
    <p:cSldViewPr snapToGrid="0">
      <p:cViewPr varScale="1">
        <p:scale>
          <a:sx n="86" d="100"/>
          <a:sy n="86" d="100"/>
        </p:scale>
        <p:origin x="-16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1458" y="-108"/>
      </p:cViewPr>
      <p:guideLst>
        <p:guide orient="horz" pos="3126"/>
        <p:guide pos="210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D1D3E-EE5D-414E-826D-4F9DA9BD8945}" type="datetimeFigureOut">
              <a:rPr lang="da-DK" smtClean="0"/>
              <a:pPr/>
              <a:t>25-08-2015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4B033-9269-4148-B5CC-BD0BCFA606A3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3079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E5DB765-12C6-4671-B786-EC37DFF5C3A3}" type="datetimeFigureOut">
              <a:rPr lang="da-DK"/>
              <a:pPr>
                <a:defRPr/>
              </a:pPr>
              <a:t>25-08-2015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 smtClean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noProof="0" smtClean="0"/>
              <a:t>Klik for at redigere teksttypografierne i masteren</a:t>
            </a:r>
          </a:p>
          <a:p>
            <a:pPr lvl="1"/>
            <a:r>
              <a:rPr lang="da-DK" noProof="0" smtClean="0"/>
              <a:t>Andet niveau</a:t>
            </a:r>
          </a:p>
          <a:p>
            <a:pPr lvl="2"/>
            <a:r>
              <a:rPr lang="da-DK" noProof="0" smtClean="0"/>
              <a:t>Tredje niveau</a:t>
            </a:r>
          </a:p>
          <a:p>
            <a:pPr lvl="3"/>
            <a:r>
              <a:rPr lang="da-DK" noProof="0" smtClean="0"/>
              <a:t>Fjerde niveau</a:t>
            </a:r>
          </a:p>
          <a:p>
            <a:pPr lvl="4"/>
            <a:r>
              <a:rPr lang="da-DK" noProof="0" smtClean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97D88F-0C4C-485B-87AE-E6C55445BFBE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48957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Geneva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Do </a:t>
            </a:r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know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way</a:t>
            </a:r>
            <a:r>
              <a:rPr lang="da-DK" dirty="0" smtClean="0"/>
              <a:t> of </a:t>
            </a:r>
            <a:r>
              <a:rPr lang="da-DK" dirty="0" err="1" smtClean="0"/>
              <a:t>working</a:t>
            </a:r>
            <a:r>
              <a:rPr lang="da-DK" dirty="0" smtClean="0"/>
              <a:t>?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97D88F-0C4C-485B-87AE-E6C55445BFBE}" type="slidenum">
              <a:rPr lang="da-DK" smtClean="0"/>
              <a:pPr>
                <a:defRPr/>
              </a:pPr>
              <a:t>2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The </a:t>
            </a:r>
            <a:r>
              <a:rPr lang="da-DK" dirty="0" err="1" smtClean="0"/>
              <a:t>first</a:t>
            </a:r>
            <a:r>
              <a:rPr lang="da-DK" dirty="0" smtClean="0"/>
              <a:t> </a:t>
            </a:r>
            <a:r>
              <a:rPr lang="da-DK" dirty="0" err="1" smtClean="0"/>
              <a:t>day</a:t>
            </a:r>
            <a:r>
              <a:rPr lang="da-DK" dirty="0" smtClean="0"/>
              <a:t> is tough, </a:t>
            </a:r>
            <a:r>
              <a:rPr lang="da-DK" dirty="0" err="1" smtClean="0"/>
              <a:t>because</a:t>
            </a:r>
            <a:r>
              <a:rPr lang="da-DK" dirty="0" smtClean="0"/>
              <a:t> </a:t>
            </a:r>
            <a:r>
              <a:rPr lang="da-DK" dirty="0" err="1" smtClean="0"/>
              <a:t>here</a:t>
            </a:r>
            <a:r>
              <a:rPr lang="da-DK" dirty="0" smtClean="0"/>
              <a:t> is an </a:t>
            </a:r>
            <a:r>
              <a:rPr lang="da-DK" dirty="0" err="1" smtClean="0"/>
              <a:t>introduction</a:t>
            </a:r>
            <a:r>
              <a:rPr lang="da-DK" dirty="0" smtClean="0"/>
              <a:t> of </a:t>
            </a:r>
            <a:r>
              <a:rPr lang="da-DK" dirty="0" err="1" smtClean="0"/>
              <a:t>three</a:t>
            </a:r>
            <a:r>
              <a:rPr lang="da-DK" dirty="0" smtClean="0"/>
              <a:t> </a:t>
            </a:r>
            <a:r>
              <a:rPr lang="da-DK" dirty="0" err="1" smtClean="0"/>
              <a:t>words</a:t>
            </a:r>
            <a:r>
              <a:rPr lang="da-DK" dirty="0" smtClean="0"/>
              <a:t> / </a:t>
            </a:r>
            <a:r>
              <a:rPr lang="da-DK" dirty="0" err="1" smtClean="0"/>
              <a:t>concepts</a:t>
            </a:r>
            <a:r>
              <a:rPr lang="da-DK" dirty="0" smtClean="0"/>
              <a:t> (the </a:t>
            </a:r>
            <a:r>
              <a:rPr lang="da-DK" dirty="0" err="1" smtClean="0"/>
              <a:t>other</a:t>
            </a:r>
            <a:r>
              <a:rPr lang="da-DK" dirty="0" smtClean="0"/>
              <a:t> </a:t>
            </a:r>
            <a:r>
              <a:rPr lang="da-DK" dirty="0" err="1" smtClean="0"/>
              <a:t>days</a:t>
            </a:r>
            <a:r>
              <a:rPr lang="da-DK" dirty="0" smtClean="0"/>
              <a:t> </a:t>
            </a:r>
            <a:r>
              <a:rPr lang="da-DK" dirty="0" err="1" smtClean="0"/>
              <a:t>there</a:t>
            </a:r>
            <a:r>
              <a:rPr lang="da-DK" dirty="0" smtClean="0"/>
              <a:t> is just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one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word</a:t>
            </a:r>
            <a:r>
              <a:rPr lang="da-DK" baseline="0" dirty="0" smtClean="0"/>
              <a:t>)</a:t>
            </a:r>
            <a:r>
              <a:rPr lang="da-DK" dirty="0" smtClean="0"/>
              <a:t>. </a:t>
            </a:r>
            <a:r>
              <a:rPr lang="da-DK" dirty="0" err="1" smtClean="0"/>
              <a:t>These</a:t>
            </a:r>
            <a:r>
              <a:rPr lang="da-DK" dirty="0" smtClean="0"/>
              <a:t> </a:t>
            </a:r>
            <a:r>
              <a:rPr lang="da-DK" dirty="0" err="1" smtClean="0"/>
              <a:t>three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words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are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main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concepts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during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whole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course</a:t>
            </a:r>
            <a:r>
              <a:rPr lang="da-DK" baseline="0" dirty="0" smtClean="0"/>
              <a:t> and </a:t>
            </a:r>
            <a:r>
              <a:rPr lang="da-DK" baseline="0" dirty="0" err="1" smtClean="0"/>
              <a:t>are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used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again</a:t>
            </a:r>
            <a:r>
              <a:rPr lang="da-DK" baseline="0" dirty="0" smtClean="0"/>
              <a:t> and </a:t>
            </a:r>
            <a:r>
              <a:rPr lang="da-DK" baseline="0" dirty="0" err="1" smtClean="0"/>
              <a:t>again</a:t>
            </a:r>
            <a:r>
              <a:rPr lang="da-DK" baseline="0" dirty="0" smtClean="0"/>
              <a:t>. The </a:t>
            </a:r>
            <a:r>
              <a:rPr lang="da-DK" baseline="0" dirty="0" err="1" smtClean="0"/>
              <a:t>coceprts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are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illustrate</a:t>
            </a:r>
            <a:r>
              <a:rPr lang="da-DK" baseline="0" dirty="0" smtClean="0"/>
              <a:t> by </a:t>
            </a:r>
            <a:r>
              <a:rPr lang="da-DK" baseline="0" dirty="0" err="1" smtClean="0"/>
              <a:t>coulours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38D505-3716-4E31-B1DA-AB02B55B6E80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Pladsholder til diasbille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Pladsholder til no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a-DK" dirty="0" err="1" smtClean="0">
                <a:latin typeface="Arial" pitchFamily="34" charset="0"/>
              </a:rPr>
              <a:t>Here</a:t>
            </a:r>
            <a:r>
              <a:rPr lang="da-DK" dirty="0" smtClean="0">
                <a:latin typeface="Arial" pitchFamily="34" charset="0"/>
              </a:rPr>
              <a:t> is</a:t>
            </a:r>
            <a:r>
              <a:rPr lang="da-DK" baseline="0" dirty="0" smtClean="0">
                <a:latin typeface="Arial" pitchFamily="34" charset="0"/>
              </a:rPr>
              <a:t> a </a:t>
            </a:r>
            <a:r>
              <a:rPr lang="da-DK" baseline="0" dirty="0" err="1" smtClean="0">
                <a:latin typeface="Arial" pitchFamily="34" charset="0"/>
              </a:rPr>
              <a:t>excample</a:t>
            </a:r>
            <a:r>
              <a:rPr lang="da-DK" baseline="0" dirty="0" smtClean="0">
                <a:latin typeface="Arial" pitchFamily="34" charset="0"/>
              </a:rPr>
              <a:t> of </a:t>
            </a:r>
            <a:r>
              <a:rPr lang="da-DK" baseline="0" dirty="0" err="1" smtClean="0">
                <a:latin typeface="Arial" pitchFamily="34" charset="0"/>
              </a:rPr>
              <a:t>illustrating</a:t>
            </a:r>
            <a:r>
              <a:rPr lang="da-DK" baseline="0" dirty="0" smtClean="0">
                <a:latin typeface="Arial" pitchFamily="34" charset="0"/>
              </a:rPr>
              <a:t> the </a:t>
            </a:r>
            <a:r>
              <a:rPr lang="da-DK" baseline="0" dirty="0" err="1" smtClean="0">
                <a:latin typeface="Arial" pitchFamily="34" charset="0"/>
              </a:rPr>
              <a:t>concept</a:t>
            </a:r>
            <a:r>
              <a:rPr lang="da-DK" baseline="0" dirty="0" smtClean="0">
                <a:latin typeface="Arial" pitchFamily="34" charset="0"/>
              </a:rPr>
              <a:t> of </a:t>
            </a:r>
            <a:r>
              <a:rPr lang="da-DK" baseline="0" dirty="0" err="1" smtClean="0">
                <a:latin typeface="Arial" pitchFamily="34" charset="0"/>
              </a:rPr>
              <a:t>selfdetermination</a:t>
            </a:r>
            <a:endParaRPr lang="da-DK" dirty="0" smtClean="0">
              <a:latin typeface="Arial" pitchFamily="34" charset="0"/>
            </a:endParaRPr>
          </a:p>
        </p:txBody>
      </p:sp>
      <p:sp>
        <p:nvSpPr>
          <p:cNvPr id="71684" name="Pladsholder til dias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374EDE-76D6-44E1-81CF-2D1A81A74F3C}" type="slidenum">
              <a:rPr lang="da-DK" smtClean="0">
                <a:latin typeface="Arial" pitchFamily="34" charset="0"/>
              </a:rPr>
              <a:pPr/>
              <a:t>16</a:t>
            </a:fld>
            <a:endParaRPr lang="da-DK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Pladsholder til diasbille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Pladsholder til no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a-DK" smtClean="0">
              <a:latin typeface="Arial" pitchFamily="34" charset="0"/>
            </a:endParaRPr>
          </a:p>
        </p:txBody>
      </p:sp>
      <p:sp>
        <p:nvSpPr>
          <p:cNvPr id="72708" name="Pladsholder til dias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CAF938-BD50-476D-A3E5-F60DB1877A49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Pladsholder til diasbille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Pladsholder til no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a-DK" smtClean="0">
              <a:latin typeface="Arial" pitchFamily="34" charset="0"/>
            </a:endParaRPr>
          </a:p>
        </p:txBody>
      </p:sp>
      <p:sp>
        <p:nvSpPr>
          <p:cNvPr id="73732" name="Pladsholder til dias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E03B73-916B-472F-A27B-4A918477AF54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7" descr="PP baggrund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Billede 9" descr="SS_logo_2011_neg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880225" y="358775"/>
            <a:ext cx="1916113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lede 10" descr="SS_payoff_hvid_2011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4988" y="6321425"/>
            <a:ext cx="3573462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2243138"/>
            <a:ext cx="7772400" cy="1214437"/>
          </a:xfrm>
        </p:spPr>
        <p:txBody>
          <a:bodyPr lIns="0" tIns="0" rIns="0" bIns="0"/>
          <a:lstStyle>
            <a:lvl1pPr>
              <a:defRPr sz="3200"/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4350" y="3470275"/>
            <a:ext cx="7772400" cy="1752600"/>
          </a:xfrm>
          <a:noFill/>
          <a:ln>
            <a:noFill/>
          </a:ln>
          <a:extLst/>
        </p:spPr>
        <p:txBody>
          <a:bodyPr lIns="0" tIns="0" rIns="0" bIns="0"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668963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668963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el og fire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 hasCustomPrompt="1"/>
          </p:nvPr>
        </p:nvSpPr>
        <p:spPr>
          <a:xfrm>
            <a:off x="0" y="0"/>
            <a:ext cx="9144000" cy="1268760"/>
          </a:xfrm>
        </p:spPr>
        <p:txBody>
          <a:bodyPr/>
          <a:lstStyle/>
          <a:p>
            <a:r>
              <a:rPr lang="da-DK" dirty="0" smtClean="0"/>
              <a:t>masteren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>
          <a:xfrm>
            <a:off x="295275" y="1562100"/>
            <a:ext cx="4038600" cy="22701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quarter" idx="2"/>
          </p:nvPr>
        </p:nvSpPr>
        <p:spPr>
          <a:xfrm>
            <a:off x="4486275" y="1562100"/>
            <a:ext cx="4038600" cy="22701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3"/>
          </p:nvPr>
        </p:nvSpPr>
        <p:spPr>
          <a:xfrm>
            <a:off x="295275" y="3984625"/>
            <a:ext cx="4038600" cy="22701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486275" y="3984625"/>
            <a:ext cx="4038600" cy="22701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el, ét indholdsobjekt og 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da-DK" smtClean="0"/>
              <a:t>Klik for at redigere titeltypografi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39750" y="1484313"/>
            <a:ext cx="4038600" cy="4530725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quarter" idx="2"/>
          </p:nvPr>
        </p:nvSpPr>
        <p:spPr>
          <a:xfrm>
            <a:off x="4730750" y="1484313"/>
            <a:ext cx="4038600" cy="2189162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3"/>
          </p:nvPr>
        </p:nvSpPr>
        <p:spPr>
          <a:xfrm>
            <a:off x="4730750" y="3825875"/>
            <a:ext cx="4038600" cy="2189163"/>
          </a:xfrm>
        </p:spPr>
        <p:txBody>
          <a:bodyPr/>
          <a:lstStyle/>
          <a:p>
            <a:pPr lvl="0"/>
            <a:r>
              <a:rPr lang="da-DK" smtClean="0"/>
              <a:t>Klik for at redigere typografi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7" name="Pladsholder til sidefod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31BC7486-80E3-4806-815B-3CE46505AC65}" type="slidenum">
              <a:rPr lang="da-DK" altLang="en-US"/>
              <a:pPr>
                <a:defRPr/>
              </a:pPr>
              <a:t>‹nr.›</a:t>
            </a:fld>
            <a:endParaRPr lang="da-D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57200" y="1433513"/>
            <a:ext cx="4038600" cy="4692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648200" y="1433513"/>
            <a:ext cx="4038600" cy="4692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 smtClean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1F2F"/>
            </a:gs>
            <a:gs pos="100000">
              <a:srgbClr val="49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" descr="Hvid-bund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-7938" y="1365250"/>
            <a:ext cx="9151938" cy="549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5662613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a-DK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3513"/>
            <a:ext cx="8229600" cy="46926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3500" y="6273800"/>
            <a:ext cx="4803775" cy="238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" charset="0"/>
                <a:ea typeface="Geneva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pic>
        <p:nvPicPr>
          <p:cNvPr id="1030" name="Picture 18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06413" y="6311900"/>
            <a:ext cx="3598862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Billede 7" descr="SS_logo_2011_neg.png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6880225" y="358775"/>
            <a:ext cx="1916113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8" r:id="rId12"/>
    <p:sldLayoutId id="214748376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+mj-lt"/>
          <a:ea typeface="+mj-ea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  <a:cs typeface="Genev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Genev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Genev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5" Type="http://schemas.openxmlformats.org/officeDocument/2006/relationships/oleObject" Target="../embeddings/oleObject4.bin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Introduction on Central terms and concepts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31603" y="3470275"/>
            <a:ext cx="7772400" cy="1752600"/>
          </a:xfrm>
        </p:spPr>
        <p:txBody>
          <a:bodyPr/>
          <a:lstStyle/>
          <a:p>
            <a:r>
              <a:rPr lang="da-DK" dirty="0" err="1" smtClean="0">
                <a:solidFill>
                  <a:schemeClr val="bg1"/>
                </a:solidFill>
              </a:rPr>
              <a:t>Presentation</a:t>
            </a:r>
            <a:r>
              <a:rPr lang="da-DK" dirty="0" smtClean="0">
                <a:solidFill>
                  <a:schemeClr val="bg1"/>
                </a:solidFill>
              </a:rPr>
              <a:t>  of </a:t>
            </a:r>
            <a:r>
              <a:rPr lang="da-DK" dirty="0" err="1" smtClean="0">
                <a:solidFill>
                  <a:schemeClr val="bg1"/>
                </a:solidFill>
              </a:rPr>
              <a:t>Recovery</a:t>
            </a:r>
            <a:r>
              <a:rPr lang="da-DK" dirty="0" smtClean="0">
                <a:solidFill>
                  <a:schemeClr val="bg1"/>
                </a:solidFill>
              </a:rPr>
              <a:t>, </a:t>
            </a:r>
            <a:r>
              <a:rPr lang="da-DK" dirty="0" err="1" smtClean="0">
                <a:solidFill>
                  <a:schemeClr val="bg1"/>
                </a:solidFill>
              </a:rPr>
              <a:t>User</a:t>
            </a:r>
            <a:r>
              <a:rPr lang="da-DK" dirty="0" smtClean="0">
                <a:solidFill>
                  <a:schemeClr val="bg1"/>
                </a:solidFill>
              </a:rPr>
              <a:t> </a:t>
            </a:r>
            <a:r>
              <a:rPr lang="da-DK" dirty="0" err="1" smtClean="0">
                <a:solidFill>
                  <a:schemeClr val="bg1"/>
                </a:solidFill>
              </a:rPr>
              <a:t>involvement</a:t>
            </a:r>
            <a:r>
              <a:rPr lang="da-DK" dirty="0" smtClean="0">
                <a:solidFill>
                  <a:schemeClr val="bg1"/>
                </a:solidFill>
              </a:rPr>
              <a:t>, </a:t>
            </a:r>
            <a:r>
              <a:rPr lang="da-DK" dirty="0" err="1" smtClean="0">
                <a:solidFill>
                  <a:schemeClr val="bg1"/>
                </a:solidFill>
              </a:rPr>
              <a:t>Empowerment</a:t>
            </a:r>
            <a:r>
              <a:rPr lang="da-DK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Draft September 14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28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Empowerment means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critical look / potential that can strengthen a user approach - especially in relation to the work with vulnerable groups.</a:t>
            </a:r>
          </a:p>
          <a:p>
            <a:r>
              <a:rPr lang="en-US" sz="2400" dirty="0" smtClean="0"/>
              <a:t>Empowerment can challenge the traditional exercise of power in social and health care work</a:t>
            </a:r>
          </a:p>
          <a:p>
            <a:r>
              <a:rPr lang="en-US" sz="2400" b="1" dirty="0" smtClean="0"/>
              <a:t>Empowerment offers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A three-pronged approach that can mitigating their consequences:</a:t>
            </a:r>
            <a:br>
              <a:rPr lang="en-US" sz="2400" dirty="0" smtClean="0"/>
            </a:br>
            <a:r>
              <a:rPr lang="en-US" sz="2400" dirty="0" smtClean="0"/>
              <a:t></a:t>
            </a:r>
            <a:r>
              <a:rPr lang="en-US" sz="2400" dirty="0" err="1" smtClean="0"/>
              <a:t>Fokus</a:t>
            </a:r>
            <a:r>
              <a:rPr lang="en-US" sz="2400" dirty="0" smtClean="0"/>
              <a:t> the individual - self-esteem and action</a:t>
            </a:r>
            <a:br>
              <a:rPr lang="en-US" sz="2400" dirty="0" smtClean="0"/>
            </a:br>
            <a:r>
              <a:rPr lang="en-US" sz="2400" dirty="0" smtClean="0"/>
              <a:t></a:t>
            </a:r>
            <a:r>
              <a:rPr lang="en-US" sz="2400" dirty="0" err="1" smtClean="0"/>
              <a:t>Fokus</a:t>
            </a:r>
            <a:r>
              <a:rPr lang="en-US" sz="2400" dirty="0" smtClean="0"/>
              <a:t> in social contexts - groups, families and contexts</a:t>
            </a:r>
            <a:br>
              <a:rPr lang="en-US" sz="2400" dirty="0" smtClean="0"/>
            </a:br>
            <a:r>
              <a:rPr lang="en-US" sz="2400" dirty="0" smtClean="0"/>
              <a:t></a:t>
            </a:r>
            <a:r>
              <a:rPr lang="en-US" sz="2400" dirty="0" err="1" smtClean="0"/>
              <a:t>Fokus</a:t>
            </a:r>
            <a:r>
              <a:rPr lang="en-US" sz="2400" dirty="0" smtClean="0"/>
              <a:t> at community, organization or network.</a:t>
            </a:r>
            <a:br>
              <a:rPr lang="en-US" sz="2400" dirty="0" smtClean="0"/>
            </a:br>
            <a:endParaRPr lang="da-DK" sz="240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da-DK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the profession's role</a:t>
            </a:r>
            <a:br>
              <a:rPr lang="en-US" dirty="0" smtClean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Everyone should be aware of the scope of work: purpose, participants, meeting management, duration, summary, the next meeting, routes, etc.</a:t>
            </a:r>
            <a:br>
              <a:rPr lang="en-US" sz="2400" dirty="0" smtClean="0"/>
            </a:br>
            <a:r>
              <a:rPr lang="en-US" sz="2400" dirty="0" smtClean="0"/>
              <a:t>All must have access to the same information and the same preparation. Knowledge must be shared - play with open cards.</a:t>
            </a:r>
            <a:br>
              <a:rPr lang="en-US" sz="2400" dirty="0" smtClean="0"/>
            </a:br>
            <a:r>
              <a:rPr lang="en-US" sz="2400" dirty="0" smtClean="0"/>
              <a:t>Tidily and clear definition of the situation, roles and expectations</a:t>
            </a:r>
            <a:br>
              <a:rPr lang="en-US" sz="2400" dirty="0" smtClean="0"/>
            </a:br>
            <a:r>
              <a:rPr lang="en-US" sz="2400" dirty="0" smtClean="0"/>
              <a:t>Authentic communication and interaction</a:t>
            </a:r>
            <a:br>
              <a:rPr lang="en-US" sz="2400" dirty="0" smtClean="0"/>
            </a:br>
            <a:r>
              <a:rPr lang="en-US" sz="2400" dirty="0" smtClean="0"/>
              <a:t> </a:t>
            </a:r>
            <a:r>
              <a:rPr lang="da-DK" sz="2400" dirty="0" err="1" smtClean="0"/>
              <a:t>Openness</a:t>
            </a:r>
            <a:r>
              <a:rPr lang="da-DK" sz="2400" dirty="0" smtClean="0"/>
              <a:t> </a:t>
            </a:r>
            <a:r>
              <a:rPr lang="en-US" sz="2400" dirty="0" smtClean="0"/>
              <a:t>on assumptions and performances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da-DK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is essential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Tuning 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simple questions</a:t>
            </a:r>
            <a:br>
              <a:rPr lang="en-US" sz="2000" dirty="0" smtClean="0"/>
            </a:br>
            <a:r>
              <a:rPr lang="en-US" sz="2000" dirty="0" smtClean="0"/>
              <a:t>wonder  and be curious</a:t>
            </a:r>
            <a:br>
              <a:rPr lang="en-US" sz="2000" dirty="0" smtClean="0"/>
            </a:br>
            <a:r>
              <a:rPr lang="en-US" sz="2000" dirty="0" smtClean="0"/>
              <a:t></a:t>
            </a:r>
            <a:r>
              <a:rPr lang="en-US" sz="2000" dirty="0" err="1" smtClean="0"/>
              <a:t>Respons</a:t>
            </a:r>
            <a:r>
              <a:rPr lang="en-US" sz="2000" dirty="0" smtClean="0"/>
              <a:t> on statements, body language and ambiguity - "acknowledgment of receipt"</a:t>
            </a:r>
            <a:br>
              <a:rPr lang="en-US" sz="2000" dirty="0" smtClean="0"/>
            </a:br>
            <a:r>
              <a:rPr lang="en-US" sz="2000" dirty="0" smtClean="0"/>
              <a:t>Let the citizens themselves summarize the meeting's outcome.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Communicative handl</a:t>
            </a:r>
            <a:r>
              <a:rPr lang="en-US" sz="2000" dirty="0" smtClean="0"/>
              <a:t>e</a:t>
            </a:r>
            <a:br>
              <a:rPr lang="en-US" sz="2000" dirty="0" smtClean="0"/>
            </a:br>
            <a:r>
              <a:rPr lang="en-US" sz="2000" dirty="0" smtClean="0"/>
              <a:t>Ask what changes users want. Respect their wishes and offer your partnership - even when they do not want change</a:t>
            </a:r>
            <a:br>
              <a:rPr lang="en-US" sz="2000" dirty="0" smtClean="0"/>
            </a:br>
            <a:r>
              <a:rPr lang="en-US" sz="2000" dirty="0" smtClean="0"/>
              <a:t>had attention to details that are important for the users</a:t>
            </a:r>
            <a:br>
              <a:rPr lang="en-US" sz="2000" dirty="0" smtClean="0"/>
            </a:br>
            <a:r>
              <a:rPr lang="en-US" sz="2000" dirty="0" smtClean="0"/>
              <a:t>find out from together with the users, what the next step is</a:t>
            </a:r>
            <a:br>
              <a:rPr lang="en-US" sz="2000" dirty="0" smtClean="0"/>
            </a:br>
            <a:r>
              <a:rPr lang="en-US" sz="2000" dirty="0" smtClean="0"/>
              <a:t>work with user goals - bank on to their dreams</a:t>
            </a:r>
            <a:br>
              <a:rPr lang="en-US" sz="2000" dirty="0" smtClean="0"/>
            </a:br>
            <a:r>
              <a:rPr lang="en-US" sz="2000" dirty="0" smtClean="0"/>
              <a:t>ask simple questions - do not assume or presume</a:t>
            </a:r>
            <a:br>
              <a:rPr lang="en-US" sz="2000" dirty="0" smtClean="0"/>
            </a:br>
            <a:r>
              <a:rPr lang="en-US" sz="2000" dirty="0" smtClean="0"/>
              <a:t>Give power from you - do not hold back information</a:t>
            </a:r>
            <a:br>
              <a:rPr lang="en-US" sz="20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da-D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difficult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To do away with traditional understandings of: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</a:t>
            </a:r>
            <a:r>
              <a:rPr lang="en-US" sz="2000" dirty="0" err="1" smtClean="0"/>
              <a:t>Professionalitet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Caring</a:t>
            </a:r>
            <a:br>
              <a:rPr lang="en-US" sz="2000" dirty="0" smtClean="0"/>
            </a:br>
            <a:r>
              <a:rPr lang="en-US" sz="2000" dirty="0" smtClean="0"/>
              <a:t>Power to define partly by profession role partly through institutional set of possibilities</a:t>
            </a:r>
            <a:br>
              <a:rPr lang="en-US" sz="2000" dirty="0" smtClean="0"/>
            </a:br>
            <a:r>
              <a:rPr lang="en-US" sz="2000" dirty="0" smtClean="0"/>
              <a:t>Denied individual freedom in the work. Not everything is equally good, which commits to relate explicitly to his own and others' work</a:t>
            </a:r>
          </a:p>
          <a:p>
            <a:r>
              <a:rPr lang="en-US" sz="2000" b="1" dirty="0" smtClean="0"/>
              <a:t>The power to name - the power  to act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Empowerment can offer a meaningful optics activity as care paradigm</a:t>
            </a:r>
            <a:br>
              <a:rPr lang="en-US" sz="2000" dirty="0" smtClean="0"/>
            </a:br>
            <a:r>
              <a:rPr lang="en-US" sz="2000" dirty="0" smtClean="0"/>
              <a:t>Empowerment can be used as active retaining the professional help as facilitative</a:t>
            </a:r>
            <a:br>
              <a:rPr lang="en-US" sz="2000" dirty="0" smtClean="0"/>
            </a:br>
            <a:r>
              <a:rPr lang="en-US" sz="2000" dirty="0" smtClean="0"/>
              <a:t>Empowerment strengthen professional awareness and handling of users' right to define the problem and action</a:t>
            </a:r>
            <a:endParaRPr lang="da-DK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USER PARTICIPATION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dirty="0" smtClean="0"/>
              <a:t>New </a:t>
            </a:r>
            <a:r>
              <a:rPr lang="da-DK" sz="2400" dirty="0" err="1" smtClean="0"/>
              <a:t>legislation</a:t>
            </a:r>
            <a:r>
              <a:rPr lang="da-DK" sz="2400" dirty="0" smtClean="0"/>
              <a:t> in 1998 </a:t>
            </a:r>
            <a:r>
              <a:rPr lang="da-DK" sz="2400" dirty="0" err="1" smtClean="0"/>
              <a:t>which</a:t>
            </a:r>
            <a:r>
              <a:rPr lang="da-DK" sz="2400" dirty="0" smtClean="0"/>
              <a:t> </a:t>
            </a:r>
            <a:r>
              <a:rPr lang="da-DK" sz="2400" dirty="0" err="1" smtClean="0"/>
              <a:t>provides</a:t>
            </a:r>
            <a:r>
              <a:rPr lang="da-DK" sz="2400" dirty="0" smtClean="0"/>
              <a:t> for </a:t>
            </a:r>
            <a:r>
              <a:rPr lang="da-DK" sz="2400" dirty="0" err="1" smtClean="0"/>
              <a:t>users</a:t>
            </a:r>
            <a:r>
              <a:rPr lang="da-DK" sz="2400" dirty="0" smtClean="0"/>
              <a:t> participation and </a:t>
            </a:r>
            <a:r>
              <a:rPr lang="da-DK" sz="2400" dirty="0" err="1" smtClean="0"/>
              <a:t>influence</a:t>
            </a:r>
            <a:r>
              <a:rPr lang="da-DK" sz="2400" dirty="0" smtClean="0"/>
              <a:t> in </a:t>
            </a:r>
            <a:r>
              <a:rPr lang="da-DK" sz="2400" dirty="0" err="1" smtClean="0"/>
              <a:t>decision-making</a:t>
            </a:r>
            <a:r>
              <a:rPr lang="da-DK" sz="2400" dirty="0" smtClean="0"/>
              <a:t> </a:t>
            </a:r>
            <a:r>
              <a:rPr lang="da-DK" sz="2400" dirty="0" err="1" smtClean="0"/>
              <a:t>around</a:t>
            </a:r>
            <a:r>
              <a:rPr lang="da-DK" sz="2400" dirty="0" smtClean="0"/>
              <a:t> </a:t>
            </a:r>
            <a:r>
              <a:rPr lang="da-DK" sz="2400" dirty="0" err="1" smtClean="0"/>
              <a:t>specific</a:t>
            </a:r>
            <a:r>
              <a:rPr lang="da-DK" sz="2400" dirty="0" smtClean="0"/>
              <a:t> services, principal organisation and </a:t>
            </a:r>
            <a:r>
              <a:rPr lang="da-DK" sz="2400" dirty="0" err="1" smtClean="0"/>
              <a:t>utilization</a:t>
            </a:r>
            <a:r>
              <a:rPr lang="da-DK" sz="2400" dirty="0" smtClean="0"/>
              <a:t> of services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Three levels of user involvement </a:t>
            </a:r>
            <a:endParaRPr lang="en-US" sz="2400" dirty="0" smtClean="0"/>
          </a:p>
          <a:p>
            <a:r>
              <a:rPr lang="en-US" sz="2400" dirty="0" smtClean="0"/>
              <a:t>The individual level</a:t>
            </a:r>
          </a:p>
          <a:p>
            <a:r>
              <a:rPr lang="en-US" sz="2400" dirty="0" smtClean="0"/>
              <a:t>The collective, local level</a:t>
            </a:r>
          </a:p>
          <a:p>
            <a:r>
              <a:rPr lang="en-US" sz="2400" dirty="0" smtClean="0"/>
              <a:t>The collective and centralized level</a:t>
            </a:r>
          </a:p>
          <a:p>
            <a:endParaRPr lang="en-US" sz="2400" dirty="0" smtClean="0"/>
          </a:p>
          <a:p>
            <a:r>
              <a:rPr lang="en-US" sz="2400" dirty="0" smtClean="0"/>
              <a:t>All regulated in the legislation.</a:t>
            </a:r>
            <a:endParaRPr lang="da-DK" sz="2400" dirty="0" smtClean="0"/>
          </a:p>
          <a:p>
            <a:endParaRPr lang="da-DK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numm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FF55EFF6-02AE-9348-AB8B-41FD79C13E28}" type="slidenum">
              <a:rPr lang="da-DK" smtClean="0"/>
              <a:pPr/>
              <a:t>15</a:t>
            </a:fld>
            <a:endParaRPr lang="da-DK"/>
          </a:p>
        </p:txBody>
      </p:sp>
      <p:sp>
        <p:nvSpPr>
          <p:cNvPr id="4" name="Tekstfelt 3"/>
          <p:cNvSpPr txBox="1"/>
          <p:nvPr/>
        </p:nvSpPr>
        <p:spPr>
          <a:xfrm>
            <a:off x="1417132" y="1149763"/>
            <a:ext cx="5716630" cy="395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da-DK" sz="3200" dirty="0" err="1" smtClean="0">
                <a:latin typeface="Georgia"/>
                <a:cs typeface="Georgia"/>
              </a:rPr>
              <a:t>Trafiklight</a:t>
            </a:r>
            <a:r>
              <a:rPr lang="da-DK" sz="3200" dirty="0" smtClean="0">
                <a:latin typeface="Georgia"/>
                <a:cs typeface="Georgia"/>
              </a:rPr>
              <a:t> – </a:t>
            </a:r>
            <a:r>
              <a:rPr lang="da-DK" sz="3200" dirty="0" err="1" smtClean="0">
                <a:latin typeface="Georgia"/>
                <a:cs typeface="Georgia"/>
              </a:rPr>
              <a:t>who</a:t>
            </a:r>
            <a:r>
              <a:rPr lang="da-DK" sz="3200" dirty="0" smtClean="0">
                <a:latin typeface="Georgia"/>
                <a:cs typeface="Georgia"/>
              </a:rPr>
              <a:t> </a:t>
            </a:r>
            <a:r>
              <a:rPr lang="da-DK" sz="3200" dirty="0" err="1" smtClean="0">
                <a:latin typeface="Georgia"/>
                <a:cs typeface="Georgia"/>
              </a:rPr>
              <a:t>decides</a:t>
            </a:r>
            <a:r>
              <a:rPr lang="da-DK" sz="3200" dirty="0" smtClean="0">
                <a:latin typeface="Georgia"/>
                <a:cs typeface="Georgia"/>
              </a:rPr>
              <a:t>?</a:t>
            </a:r>
          </a:p>
          <a:p>
            <a:pPr lvl="3">
              <a:lnSpc>
                <a:spcPct val="200000"/>
              </a:lnSpc>
              <a:spcAft>
                <a:spcPts val="600"/>
              </a:spcAft>
            </a:pPr>
            <a:r>
              <a:rPr lang="da-DK" sz="2400" dirty="0" smtClean="0">
                <a:latin typeface="Georgia"/>
                <a:cs typeface="Georgia"/>
              </a:rPr>
              <a:t>Red      = 	</a:t>
            </a:r>
            <a:r>
              <a:rPr lang="da-DK" sz="2400" dirty="0" err="1" smtClean="0">
                <a:latin typeface="Georgia"/>
                <a:cs typeface="Georgia"/>
              </a:rPr>
              <a:t>Influence</a:t>
            </a:r>
            <a:endParaRPr lang="da-DK" sz="2400" dirty="0" smtClean="0">
              <a:latin typeface="Georgia"/>
              <a:cs typeface="Georgia"/>
            </a:endParaRPr>
          </a:p>
          <a:p>
            <a:pPr lvl="3">
              <a:lnSpc>
                <a:spcPct val="200000"/>
              </a:lnSpc>
              <a:spcAft>
                <a:spcPts val="600"/>
              </a:spcAft>
            </a:pPr>
            <a:r>
              <a:rPr lang="da-DK" sz="2400" dirty="0" err="1" smtClean="0">
                <a:latin typeface="Georgia"/>
                <a:cs typeface="Georgia"/>
              </a:rPr>
              <a:t>Yellow</a:t>
            </a:r>
            <a:r>
              <a:rPr lang="da-DK" sz="2400" dirty="0" smtClean="0">
                <a:latin typeface="Georgia"/>
                <a:cs typeface="Georgia"/>
              </a:rPr>
              <a:t> =   </a:t>
            </a:r>
            <a:r>
              <a:rPr lang="da-DK" sz="2400" dirty="0" err="1" smtClean="0">
                <a:latin typeface="Georgia"/>
                <a:cs typeface="Georgia"/>
              </a:rPr>
              <a:t>Involvement</a:t>
            </a:r>
            <a:endParaRPr lang="da-DK" sz="2400" dirty="0" smtClean="0">
              <a:latin typeface="Georgia"/>
              <a:cs typeface="Georgia"/>
            </a:endParaRPr>
          </a:p>
          <a:p>
            <a:pPr lvl="3">
              <a:lnSpc>
                <a:spcPct val="200000"/>
              </a:lnSpc>
              <a:spcAft>
                <a:spcPts val="600"/>
              </a:spcAft>
            </a:pPr>
            <a:r>
              <a:rPr lang="da-DK" sz="2400" dirty="0" smtClean="0">
                <a:latin typeface="Georgia"/>
                <a:cs typeface="Georgia"/>
              </a:rPr>
              <a:t>Green  =    </a:t>
            </a:r>
            <a:r>
              <a:rPr lang="da-DK" sz="2400" dirty="0" err="1" smtClean="0">
                <a:latin typeface="Georgia"/>
                <a:cs typeface="Georgia"/>
              </a:rPr>
              <a:t>Selfdetermination</a:t>
            </a:r>
            <a:r>
              <a:rPr lang="da-DK" sz="2400" dirty="0" smtClean="0">
                <a:latin typeface="Georgia"/>
                <a:cs typeface="Georgia"/>
              </a:rPr>
              <a:t> </a:t>
            </a:r>
          </a:p>
          <a:p>
            <a:endParaRPr lang="da-DK" dirty="0">
              <a:latin typeface="Georgia"/>
              <a:cs typeface="Georgia"/>
            </a:endParaRPr>
          </a:p>
        </p:txBody>
      </p:sp>
      <p:pic>
        <p:nvPicPr>
          <p:cNvPr id="6" name="Billede 5" descr="Trafiklys_alle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48" y="2397732"/>
            <a:ext cx="1333135" cy="4320000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396815" y="362311"/>
            <a:ext cx="6487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dirty="0" err="1" smtClean="0"/>
              <a:t>Different</a:t>
            </a:r>
            <a:r>
              <a:rPr lang="da-DK" sz="2400" dirty="0" smtClean="0"/>
              <a:t> </a:t>
            </a:r>
            <a:r>
              <a:rPr lang="da-DK" sz="2400" dirty="0" err="1" smtClean="0"/>
              <a:t>ways</a:t>
            </a:r>
            <a:r>
              <a:rPr lang="da-DK" sz="2400" dirty="0" smtClean="0"/>
              <a:t> and models to </a:t>
            </a:r>
            <a:r>
              <a:rPr lang="da-DK" sz="2400" dirty="0" err="1" smtClean="0"/>
              <a:t>work</a:t>
            </a:r>
            <a:r>
              <a:rPr lang="da-DK" sz="2400" dirty="0" smtClean="0"/>
              <a:t> </a:t>
            </a:r>
            <a:r>
              <a:rPr lang="da-DK" sz="2400" dirty="0" err="1" smtClean="0"/>
              <a:t>with</a:t>
            </a:r>
            <a:r>
              <a:rPr lang="da-DK" sz="2400" dirty="0" smtClean="0"/>
              <a:t> </a:t>
            </a:r>
            <a:r>
              <a:rPr lang="da-DK" sz="2400" dirty="0" err="1" smtClean="0"/>
              <a:t>partipation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3218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82588" y="3203575"/>
          <a:ext cx="12954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hoto Editor Foto" r:id="rId4" imgW="20057143" imgH="14361905" progId="">
                  <p:embed/>
                </p:oleObj>
              </mc:Choice>
              <mc:Fallback>
                <p:oleObj name="Photo Editor Foto" r:id="rId4" imgW="20057143" imgH="14361905" progId="">
                  <p:embed/>
                  <p:pic>
                    <p:nvPicPr>
                      <p:cNvPr id="0" name="Object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3203575"/>
                        <a:ext cx="12954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0" name="Picture 3" descr="syg"/>
          <p:cNvPicPr preferRelativeResize="0">
            <a:picLocks noGrp="1" noChangeAspect="1" noChangeArrowheads="1"/>
          </p:cNvPicPr>
          <p:nvPr>
            <p:ph sz="quarter" idx="4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1374775" y="4843463"/>
            <a:ext cx="1714500" cy="1196975"/>
          </a:xfrm>
          <a:noFill/>
        </p:spPr>
      </p:pic>
      <p:pic>
        <p:nvPicPr>
          <p:cNvPr id="6151" name="Picture 5" descr="Brugerfigur"/>
          <p:cNvPicPr preferRelativeResize="0">
            <a:picLocks noGrp="1" noChangeAspect="1" noChangeArrowheads="1"/>
          </p:cNvPicPr>
          <p:nvPr>
            <p:ph sz="quarter" idx="1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4051300" y="2976563"/>
            <a:ext cx="754063" cy="969962"/>
          </a:xfrm>
          <a:noFill/>
        </p:spPr>
      </p:pic>
      <p:graphicFrame>
        <p:nvGraphicFramePr>
          <p:cNvPr id="6147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411413" y="908050"/>
          <a:ext cx="16764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hoto Editor Foto" r:id="rId8" imgW="21800000" imgH="14542857" progId="">
                  <p:embed/>
                </p:oleObj>
              </mc:Choice>
              <mc:Fallback>
                <p:oleObj name="Photo Editor Foto" r:id="rId8" imgW="21800000" imgH="14542857" progId="">
                  <p:embed/>
                  <p:pic>
                    <p:nvPicPr>
                      <p:cNvPr id="0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908050"/>
                        <a:ext cx="1676400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 Box 7"/>
          <p:cNvSpPr txBox="1">
            <a:spLocks noChangeArrowheads="1"/>
          </p:cNvSpPr>
          <p:nvPr/>
        </p:nvSpPr>
        <p:spPr bwMode="auto">
          <a:xfrm>
            <a:off x="5940425" y="1989138"/>
            <a:ext cx="1368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/>
              <a:t>Home</a:t>
            </a:r>
            <a:endParaRPr lang="da-DK" sz="2400" dirty="0"/>
          </a:p>
        </p:txBody>
      </p:sp>
      <p:sp>
        <p:nvSpPr>
          <p:cNvPr id="6153" name="Text Box 8"/>
          <p:cNvSpPr txBox="1">
            <a:spLocks noChangeArrowheads="1"/>
          </p:cNvSpPr>
          <p:nvPr/>
        </p:nvSpPr>
        <p:spPr bwMode="auto">
          <a:xfrm>
            <a:off x="944563" y="5859463"/>
            <a:ext cx="25193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/>
              <a:t>Doctor</a:t>
            </a:r>
            <a:r>
              <a:rPr lang="da-DK" sz="2400" dirty="0" smtClean="0"/>
              <a:t>, dentist </a:t>
            </a:r>
            <a:endParaRPr lang="da-DK" sz="2400" dirty="0"/>
          </a:p>
        </p:txBody>
      </p:sp>
      <p:sp>
        <p:nvSpPr>
          <p:cNvPr id="6154" name="Text Box 9"/>
          <p:cNvSpPr txBox="1">
            <a:spLocks noChangeArrowheads="1"/>
          </p:cNvSpPr>
          <p:nvPr/>
        </p:nvSpPr>
        <p:spPr bwMode="auto">
          <a:xfrm>
            <a:off x="611188" y="4005263"/>
            <a:ext cx="24479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/>
              <a:t>Sex, </a:t>
            </a:r>
            <a:r>
              <a:rPr lang="da-DK" sz="2400" dirty="0" err="1" smtClean="0"/>
              <a:t>relationsships</a:t>
            </a:r>
            <a:r>
              <a:rPr lang="da-DK" sz="2400" dirty="0" smtClean="0">
                <a:solidFill>
                  <a:srgbClr val="0033CC"/>
                </a:solidFill>
              </a:rPr>
              <a:t>    </a:t>
            </a:r>
            <a:endParaRPr lang="da-DK" sz="2400" dirty="0">
              <a:solidFill>
                <a:srgbClr val="0033CC"/>
              </a:solidFill>
            </a:endParaRPr>
          </a:p>
        </p:txBody>
      </p:sp>
      <p:graphicFrame>
        <p:nvGraphicFramePr>
          <p:cNvPr id="6148" name="Object 10"/>
          <p:cNvGraphicFramePr>
            <a:graphicFrameLocks noChangeAspect="1"/>
          </p:cNvGraphicFramePr>
          <p:nvPr/>
        </p:nvGraphicFramePr>
        <p:xfrm>
          <a:off x="7740650" y="2781300"/>
          <a:ext cx="1081088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hoto Editor Foto" r:id="rId10" imgW="14975390" imgH="20180952" progId="">
                  <p:embed/>
                </p:oleObj>
              </mc:Choice>
              <mc:Fallback>
                <p:oleObj name="Photo Editor Foto" r:id="rId10" imgW="14975390" imgH="20180952" progId="">
                  <p:embed/>
                  <p:pic>
                    <p:nvPicPr>
                      <p:cNvPr id="0" name="Object 1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781300"/>
                        <a:ext cx="1081088" cy="145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5867400" y="3429000"/>
            <a:ext cx="2232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/>
              <a:t>Looks</a:t>
            </a:r>
            <a:endParaRPr lang="da-DK" sz="2400" dirty="0"/>
          </a:p>
        </p:txBody>
      </p:sp>
      <p:pic>
        <p:nvPicPr>
          <p:cNvPr id="6156" name="Picture 12" descr="hjælp"/>
          <p:cNvPicPr preferRelativeResize="0"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55976" y="5013176"/>
            <a:ext cx="19653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13" descr="hygiene"/>
          <p:cNvPicPr preferRelativeResize="0"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67625" y="4437063"/>
            <a:ext cx="1117600" cy="157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3924300" y="5516563"/>
            <a:ext cx="1512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/>
              <a:t>Support </a:t>
            </a:r>
            <a:endParaRPr lang="da-DK" sz="2400" dirty="0"/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6300788" y="4868863"/>
            <a:ext cx="143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/>
              <a:t>Hygiene</a:t>
            </a:r>
            <a:endParaRPr lang="da-DK" sz="2400" dirty="0"/>
          </a:p>
        </p:txBody>
      </p:sp>
      <p:pic>
        <p:nvPicPr>
          <p:cNvPr id="6160" name="Picture 16" descr="ULF01REN"/>
          <p:cNvPicPr>
            <a:picLocks noChangeAspect="1" noChangeArrowheads="1"/>
          </p:cNvPicPr>
          <p:nvPr/>
        </p:nvPicPr>
        <p:blipFill>
          <a:blip r:embed="rId14" cstate="print"/>
          <a:srcRect b="11223"/>
          <a:stretch>
            <a:fillRect/>
          </a:stretch>
        </p:blipFill>
        <p:spPr bwMode="auto">
          <a:xfrm>
            <a:off x="7019925" y="1341438"/>
            <a:ext cx="1266825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9" name="Object 17"/>
          <p:cNvGraphicFramePr>
            <a:graphicFrameLocks noGrp="1" noChangeAspect="1"/>
          </p:cNvGraphicFramePr>
          <p:nvPr>
            <p:ph sz="half" idx="2"/>
          </p:nvPr>
        </p:nvGraphicFramePr>
        <p:xfrm>
          <a:off x="4932363" y="981075"/>
          <a:ext cx="176688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hoto Editor Foto" r:id="rId15" imgW="7104762" imgH="8066667" progId="">
                  <p:embed/>
                </p:oleObj>
              </mc:Choice>
              <mc:Fallback>
                <p:oleObj name="Photo Editor Foto" r:id="rId15" imgW="7104762" imgH="8066667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981075"/>
                        <a:ext cx="176688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1" name="Text Box 18"/>
          <p:cNvSpPr txBox="1">
            <a:spLocks noChangeArrowheads="1"/>
          </p:cNvSpPr>
          <p:nvPr/>
        </p:nvSpPr>
        <p:spPr bwMode="auto">
          <a:xfrm>
            <a:off x="4211638" y="1628775"/>
            <a:ext cx="1655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/>
              <a:t>  </a:t>
            </a:r>
            <a:r>
              <a:rPr lang="da-DK" sz="2400" dirty="0" smtClean="0"/>
              <a:t>Money</a:t>
            </a:r>
            <a:endParaRPr lang="da-DK" sz="2400" dirty="0"/>
          </a:p>
        </p:txBody>
      </p:sp>
      <p:pic>
        <p:nvPicPr>
          <p:cNvPr id="6162" name="Picture 19" descr="spis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0825" y="1484313"/>
            <a:ext cx="1490663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3" name="Text Box 20"/>
          <p:cNvSpPr txBox="1">
            <a:spLocks noChangeArrowheads="1"/>
          </p:cNvSpPr>
          <p:nvPr/>
        </p:nvSpPr>
        <p:spPr bwMode="auto">
          <a:xfrm>
            <a:off x="1331913" y="2349500"/>
            <a:ext cx="215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/>
              <a:t>Eat</a:t>
            </a:r>
            <a:r>
              <a:rPr lang="da-DK" sz="2400" dirty="0" smtClean="0"/>
              <a:t>, drink</a:t>
            </a:r>
            <a:endParaRPr lang="da-DK" sz="2400" dirty="0"/>
          </a:p>
        </p:txBody>
      </p:sp>
      <p:sp>
        <p:nvSpPr>
          <p:cNvPr id="6164" name="Text Box 21"/>
          <p:cNvSpPr txBox="1">
            <a:spLocks noChangeArrowheads="1"/>
          </p:cNvSpPr>
          <p:nvPr/>
        </p:nvSpPr>
        <p:spPr bwMode="auto">
          <a:xfrm>
            <a:off x="2699792" y="1844824"/>
            <a:ext cx="15841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/>
              <a:t>Sparetime</a:t>
            </a:r>
            <a:endParaRPr lang="da-DK" sz="2400" dirty="0">
              <a:solidFill>
                <a:srgbClr val="0033CC"/>
              </a:solidFill>
            </a:endParaRPr>
          </a:p>
        </p:txBody>
      </p:sp>
      <p:sp>
        <p:nvSpPr>
          <p:cNvPr id="24" name="Tekstboks 23"/>
          <p:cNvSpPr txBox="1"/>
          <p:nvPr/>
        </p:nvSpPr>
        <p:spPr>
          <a:xfrm>
            <a:off x="1039091" y="207819"/>
            <a:ext cx="7938654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a-DK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Selvdetemination</a:t>
            </a:r>
            <a:r>
              <a:rPr lang="da-DK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  </a:t>
            </a:r>
            <a:r>
              <a:rPr lang="da-DK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– </a:t>
            </a:r>
            <a:r>
              <a:rPr lang="da-DK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I </a:t>
            </a:r>
            <a:r>
              <a:rPr lang="da-DK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decide</a:t>
            </a:r>
            <a:r>
              <a:rPr lang="da-DK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59F62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 </a:t>
            </a:r>
            <a:endParaRPr lang="da-DK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59F62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166" name="Oval 7"/>
          <p:cNvSpPr>
            <a:spLocks noChangeArrowheads="1"/>
          </p:cNvSpPr>
          <p:nvPr/>
        </p:nvSpPr>
        <p:spPr bwMode="auto">
          <a:xfrm>
            <a:off x="207963" y="193675"/>
            <a:ext cx="665162" cy="6381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0" descr="du og ægtefælle må bestemm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2138" y="3573463"/>
            <a:ext cx="2225675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29" descr="deltage i valg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2636838"/>
            <a:ext cx="2447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Brugerfigur"/>
          <p:cNvPicPr preferRelativeResize="0"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284663" y="1844675"/>
            <a:ext cx="654050" cy="811213"/>
          </a:xfrm>
          <a:noFill/>
        </p:spPr>
      </p:pic>
      <p:pic>
        <p:nvPicPr>
          <p:cNvPr id="36869" name="Picture 6" descr="Brugerfigur"/>
          <p:cNvPicPr preferRelativeResize="0">
            <a:picLocks noGrp="1" noChangeAspect="1" noChangeArrowheads="1"/>
          </p:cNvPicPr>
          <p:nvPr>
            <p:ph sz="quarter" idx="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3492500" y="1844675"/>
            <a:ext cx="695325" cy="862013"/>
          </a:xfrm>
          <a:noFill/>
        </p:spPr>
      </p:pic>
      <p:pic>
        <p:nvPicPr>
          <p:cNvPr id="36870" name="Picture 8" descr="Brugerfigur"/>
          <p:cNvPicPr preferRelativeResize="0">
            <a:picLocks noGrp="1" noChangeAspect="1" noChangeArrowheads="1"/>
          </p:cNvPicPr>
          <p:nvPr>
            <p:ph sz="quarter" idx="3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3851275" y="2276475"/>
            <a:ext cx="695325" cy="862013"/>
          </a:xfrm>
          <a:noFill/>
        </p:spPr>
      </p:pic>
      <p:sp>
        <p:nvSpPr>
          <p:cNvPr id="36871" name="Rectangle 14"/>
          <p:cNvSpPr>
            <a:spLocks noChangeArrowheads="1"/>
          </p:cNvSpPr>
          <p:nvPr/>
        </p:nvSpPr>
        <p:spPr bwMode="auto">
          <a:xfrm>
            <a:off x="2700338" y="2205038"/>
            <a:ext cx="2087562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a-DK" dirty="0"/>
          </a:p>
        </p:txBody>
      </p:sp>
      <p:sp>
        <p:nvSpPr>
          <p:cNvPr id="36872" name="Text Box 16"/>
          <p:cNvSpPr txBox="1">
            <a:spLocks noChangeArrowheads="1"/>
          </p:cNvSpPr>
          <p:nvPr/>
        </p:nvSpPr>
        <p:spPr bwMode="auto">
          <a:xfrm>
            <a:off x="6228184" y="1335088"/>
            <a:ext cx="26642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>
                <a:latin typeface="Comic Sans MS" pitchFamily="66" charset="0"/>
              </a:rPr>
              <a:t>In </a:t>
            </a:r>
            <a:r>
              <a:rPr lang="da-DK" sz="2400" dirty="0" err="1" smtClean="0">
                <a:latin typeface="Comic Sans MS" pitchFamily="66" charset="0"/>
              </a:rPr>
              <a:t>common</a:t>
            </a:r>
            <a:r>
              <a:rPr lang="da-DK" sz="2400" dirty="0" smtClean="0">
                <a:latin typeface="Comic Sans MS" pitchFamily="66" charset="0"/>
              </a:rPr>
              <a:t> </a:t>
            </a:r>
            <a:r>
              <a:rPr lang="da-DK" sz="2400" dirty="0" err="1" smtClean="0">
                <a:latin typeface="Comic Sans MS" pitchFamily="66" charset="0"/>
              </a:rPr>
              <a:t>rooms</a:t>
            </a:r>
            <a:r>
              <a:rPr lang="da-DK" sz="2400" dirty="0" smtClean="0">
                <a:latin typeface="Comic Sans MS" pitchFamily="66" charset="0"/>
              </a:rPr>
              <a:t> </a:t>
            </a:r>
            <a:endParaRPr lang="da-DK" sz="2400" dirty="0">
              <a:latin typeface="Comic Sans MS" pitchFamily="66" charset="0"/>
            </a:endParaRPr>
          </a:p>
        </p:txBody>
      </p:sp>
      <p:sp>
        <p:nvSpPr>
          <p:cNvPr id="36873" name="Text Box 17"/>
          <p:cNvSpPr txBox="1">
            <a:spLocks noChangeArrowheads="1"/>
          </p:cNvSpPr>
          <p:nvPr/>
        </p:nvSpPr>
        <p:spPr bwMode="auto">
          <a:xfrm>
            <a:off x="5580063" y="3573016"/>
            <a:ext cx="35639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smtClean="0">
                <a:latin typeface="Comic Sans MS" pitchFamily="66" charset="0"/>
              </a:rPr>
              <a:t>In </a:t>
            </a:r>
            <a:r>
              <a:rPr lang="da-DK" sz="2400" dirty="0" err="1" smtClean="0">
                <a:latin typeface="Comic Sans MS" pitchFamily="66" charset="0"/>
              </a:rPr>
              <a:t>userboards</a:t>
            </a:r>
            <a:r>
              <a:rPr lang="da-DK" sz="2400" dirty="0" smtClean="0">
                <a:latin typeface="Comic Sans MS" pitchFamily="66" charset="0"/>
              </a:rPr>
              <a:t> and </a:t>
            </a:r>
            <a:r>
              <a:rPr lang="da-DK" sz="2400" dirty="0" err="1" smtClean="0">
                <a:latin typeface="Comic Sans MS" pitchFamily="66" charset="0"/>
              </a:rPr>
              <a:t>other</a:t>
            </a:r>
            <a:r>
              <a:rPr lang="da-DK" sz="2400" dirty="0" smtClean="0">
                <a:latin typeface="Comic Sans MS" pitchFamily="66" charset="0"/>
              </a:rPr>
              <a:t> </a:t>
            </a:r>
            <a:r>
              <a:rPr lang="da-DK" sz="2400" dirty="0" err="1" smtClean="0">
                <a:latin typeface="Comic Sans MS" pitchFamily="66" charset="0"/>
              </a:rPr>
              <a:t>boards</a:t>
            </a:r>
            <a:endParaRPr lang="da-DK" sz="2400" dirty="0">
              <a:latin typeface="Comic Sans MS" pitchFamily="66" charset="0"/>
            </a:endParaRPr>
          </a:p>
        </p:txBody>
      </p:sp>
      <p:sp>
        <p:nvSpPr>
          <p:cNvPr id="36874" name="Text Box 18"/>
          <p:cNvSpPr txBox="1">
            <a:spLocks noChangeArrowheads="1"/>
          </p:cNvSpPr>
          <p:nvPr/>
        </p:nvSpPr>
        <p:spPr bwMode="auto">
          <a:xfrm>
            <a:off x="2195513" y="5589588"/>
            <a:ext cx="36718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>
                <a:latin typeface="Comic Sans MS" pitchFamily="66" charset="0"/>
              </a:rPr>
              <a:t>Together</a:t>
            </a:r>
            <a:r>
              <a:rPr lang="da-DK" sz="2400" dirty="0" smtClean="0">
                <a:latin typeface="Comic Sans MS" pitchFamily="66" charset="0"/>
              </a:rPr>
              <a:t> </a:t>
            </a:r>
            <a:r>
              <a:rPr lang="da-DK" sz="2400" dirty="0" err="1" smtClean="0">
                <a:latin typeface="Comic Sans MS" pitchFamily="66" charset="0"/>
              </a:rPr>
              <a:t>with</a:t>
            </a:r>
            <a:r>
              <a:rPr lang="da-DK" sz="2400" dirty="0" smtClean="0">
                <a:latin typeface="Comic Sans MS" pitchFamily="66" charset="0"/>
              </a:rPr>
              <a:t> partner, </a:t>
            </a:r>
            <a:r>
              <a:rPr lang="da-DK" sz="2400" dirty="0" err="1" smtClean="0">
                <a:latin typeface="Comic Sans MS" pitchFamily="66" charset="0"/>
              </a:rPr>
              <a:t>friends</a:t>
            </a:r>
            <a:endParaRPr lang="da-DK" sz="2400" dirty="0">
              <a:latin typeface="Comic Sans MS" pitchFamily="66" charset="0"/>
            </a:endParaRPr>
          </a:p>
        </p:txBody>
      </p:sp>
      <p:sp>
        <p:nvSpPr>
          <p:cNvPr id="36875" name="Text Box 20"/>
          <p:cNvSpPr txBox="1">
            <a:spLocks noChangeArrowheads="1"/>
          </p:cNvSpPr>
          <p:nvPr/>
        </p:nvSpPr>
        <p:spPr bwMode="auto">
          <a:xfrm>
            <a:off x="251520" y="2204864"/>
            <a:ext cx="24876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dirty="0" err="1" smtClean="0">
                <a:latin typeface="Comic Sans MS" pitchFamily="66" charset="0"/>
              </a:rPr>
              <a:t>Elections</a:t>
            </a:r>
            <a:r>
              <a:rPr lang="da-DK" sz="2400" dirty="0" smtClean="0">
                <a:latin typeface="Comic Sans MS" pitchFamily="66" charset="0"/>
              </a:rPr>
              <a:t> </a:t>
            </a:r>
            <a:endParaRPr lang="da-DK" sz="2400" dirty="0">
              <a:latin typeface="Comic Sans MS" pitchFamily="66" charset="0"/>
            </a:endParaRPr>
          </a:p>
        </p:txBody>
      </p:sp>
      <p:pic>
        <p:nvPicPr>
          <p:cNvPr id="36876" name="Picture 26" descr="fællesområder"/>
          <p:cNvPicPr preferRelativeResize="0">
            <a:picLocks noGrp="1" noChangeAspect="1" noChangeArrowheads="1"/>
          </p:cNvPicPr>
          <p:nvPr>
            <p:ph sz="quarter" idx="4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5840413" y="1735138"/>
            <a:ext cx="2751137" cy="1666875"/>
          </a:xfrm>
          <a:noFill/>
        </p:spPr>
      </p:pic>
      <p:pic>
        <p:nvPicPr>
          <p:cNvPr id="36877" name="Picture 31" descr="foreninger møder"/>
          <p:cNvPicPr preferRelativeResize="0"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81700" y="4265613"/>
            <a:ext cx="27352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207963" y="331788"/>
            <a:ext cx="650875" cy="582612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a-DK" b="1">
              <a:ln w="18000">
                <a:solidFill>
                  <a:srgbClr val="FFFF00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8" name="Tekstboks 17"/>
          <p:cNvSpPr txBox="1"/>
          <p:nvPr/>
        </p:nvSpPr>
        <p:spPr>
          <a:xfrm>
            <a:off x="1011382" y="263236"/>
            <a:ext cx="760614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a-DK" sz="30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Medbestemmelse</a:t>
            </a:r>
            <a:r>
              <a:rPr lang="da-DK" sz="30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 – </a:t>
            </a:r>
          </a:p>
          <a:p>
            <a:pPr>
              <a:defRPr/>
            </a:pPr>
            <a:r>
              <a:rPr lang="da-DK" sz="30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         </a:t>
            </a:r>
            <a:r>
              <a:rPr lang="da-DK" sz="3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I </a:t>
            </a:r>
            <a:r>
              <a:rPr lang="da-DK" sz="3000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decide</a:t>
            </a:r>
            <a:r>
              <a:rPr lang="da-DK" sz="3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 </a:t>
            </a:r>
            <a:r>
              <a:rPr lang="da-DK" sz="3000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with</a:t>
            </a:r>
            <a:r>
              <a:rPr lang="da-DK" sz="3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 </a:t>
            </a:r>
            <a:r>
              <a:rPr lang="da-DK" sz="3000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charset="0"/>
              </a:rPr>
              <a:t>others</a:t>
            </a:r>
            <a:endParaRPr lang="da-DK" sz="3000" dirty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Brugerfigur"/>
          <p:cNvPicPr preferRelativeResize="0"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995936" y="1412776"/>
            <a:ext cx="639762" cy="792163"/>
          </a:xfrm>
          <a:noFill/>
        </p:spPr>
      </p:pic>
      <p:pic>
        <p:nvPicPr>
          <p:cNvPr id="37891" name="Picture 13" descr="foreninger møder"/>
          <p:cNvPicPr preferRelativeResize="0"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23850" y="2781300"/>
            <a:ext cx="3744913" cy="2376488"/>
          </a:xfrm>
          <a:noFill/>
        </p:spPr>
      </p:pic>
      <p:sp>
        <p:nvSpPr>
          <p:cNvPr id="37892" name="Text Box 7"/>
          <p:cNvSpPr txBox="1">
            <a:spLocks noChangeArrowheads="1"/>
          </p:cNvSpPr>
          <p:nvPr/>
        </p:nvSpPr>
        <p:spPr bwMode="auto">
          <a:xfrm>
            <a:off x="5940152" y="2060848"/>
            <a:ext cx="30236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b="1" dirty="0" smtClean="0">
                <a:latin typeface="Comic Sans MS" pitchFamily="66" charset="0"/>
              </a:rPr>
              <a:t>In </a:t>
            </a:r>
            <a:r>
              <a:rPr lang="da-DK" sz="2400" b="1" dirty="0" err="1" smtClean="0">
                <a:latin typeface="Comic Sans MS" pitchFamily="66" charset="0"/>
              </a:rPr>
              <a:t>meating</a:t>
            </a:r>
            <a:r>
              <a:rPr lang="da-DK" sz="2400" b="1" dirty="0" smtClean="0">
                <a:latin typeface="Comic Sans MS" pitchFamily="66" charset="0"/>
              </a:rPr>
              <a:t> </a:t>
            </a:r>
            <a:r>
              <a:rPr lang="da-DK" sz="2400" b="1" dirty="0" err="1" smtClean="0">
                <a:latin typeface="Comic Sans MS" pitchFamily="66" charset="0"/>
              </a:rPr>
              <a:t>with</a:t>
            </a:r>
            <a:r>
              <a:rPr lang="da-DK" sz="2400" b="1" dirty="0" smtClean="0">
                <a:latin typeface="Comic Sans MS" pitchFamily="66" charset="0"/>
              </a:rPr>
              <a:t> </a:t>
            </a:r>
            <a:r>
              <a:rPr lang="da-DK" sz="2400" b="1" dirty="0" err="1" smtClean="0">
                <a:latin typeface="Comic Sans MS" pitchFamily="66" charset="0"/>
              </a:rPr>
              <a:t>socialworker</a:t>
            </a:r>
            <a:endParaRPr lang="da-DK" sz="2400" b="1" dirty="0">
              <a:latin typeface="Comic Sans MS" pitchFamily="66" charset="0"/>
            </a:endParaRPr>
          </a:p>
        </p:txBody>
      </p:sp>
      <p:sp>
        <p:nvSpPr>
          <p:cNvPr id="37893" name="Text Box 10"/>
          <p:cNvSpPr txBox="1">
            <a:spLocks noChangeArrowheads="1"/>
          </p:cNvSpPr>
          <p:nvPr/>
        </p:nvSpPr>
        <p:spPr bwMode="auto">
          <a:xfrm>
            <a:off x="395288" y="1746250"/>
            <a:ext cx="2159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b="1" dirty="0" smtClean="0">
                <a:latin typeface="Comic Sans MS" pitchFamily="66" charset="0"/>
              </a:rPr>
              <a:t>In </a:t>
            </a:r>
            <a:r>
              <a:rPr lang="da-DK" sz="2400" b="1" dirty="0" err="1" smtClean="0">
                <a:latin typeface="Comic Sans MS" pitchFamily="66" charset="0"/>
              </a:rPr>
              <a:t>big</a:t>
            </a:r>
            <a:endParaRPr lang="da-DK" sz="2400" b="1" dirty="0"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r>
              <a:rPr lang="da-DK" sz="2400" b="1" dirty="0" err="1" smtClean="0">
                <a:latin typeface="Comic Sans MS" pitchFamily="66" charset="0"/>
              </a:rPr>
              <a:t>gatherings</a:t>
            </a:r>
            <a:endParaRPr lang="da-DK" sz="2400" b="1" dirty="0">
              <a:latin typeface="Comic Sans MS" pitchFamily="66" charset="0"/>
            </a:endParaRPr>
          </a:p>
        </p:txBody>
      </p:sp>
      <p:sp>
        <p:nvSpPr>
          <p:cNvPr id="37894" name="Text Box 12"/>
          <p:cNvSpPr txBox="1">
            <a:spLocks noChangeArrowheads="1"/>
          </p:cNvSpPr>
          <p:nvPr/>
        </p:nvSpPr>
        <p:spPr bwMode="auto">
          <a:xfrm>
            <a:off x="2627313" y="5157788"/>
            <a:ext cx="20161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a-DK" sz="2400" b="1" dirty="0" smtClean="0">
                <a:latin typeface="Comic Sans MS" pitchFamily="66" charset="0"/>
              </a:rPr>
              <a:t>In </a:t>
            </a:r>
            <a:r>
              <a:rPr lang="da-DK" sz="2400" b="1" dirty="0">
                <a:latin typeface="Comic Sans MS" pitchFamily="66" charset="0"/>
              </a:rPr>
              <a:t>foreninger</a:t>
            </a:r>
          </a:p>
        </p:txBody>
      </p:sp>
      <p:pic>
        <p:nvPicPr>
          <p:cNvPr id="37895" name="Picture 15" descr="hjælp"/>
          <p:cNvPicPr preferRelativeResize="0">
            <a:picLocks noGrp="1" noChangeAspect="1" noChangeArrowheads="1"/>
          </p:cNvPicPr>
          <p:nvPr>
            <p:ph sz="quarter" idx="3"/>
          </p:nvPr>
        </p:nvPicPr>
        <p:blipFill>
          <a:blip r:embed="rId5" cstate="print"/>
          <a:srcRect l="40416"/>
          <a:stretch>
            <a:fillRect/>
          </a:stretch>
        </p:blipFill>
        <p:spPr>
          <a:xfrm>
            <a:off x="6228184" y="2852936"/>
            <a:ext cx="2181225" cy="2879725"/>
          </a:xfrm>
          <a:noFill/>
        </p:spPr>
      </p:pic>
      <p:sp>
        <p:nvSpPr>
          <p:cNvPr id="10" name="Tekstboks 9"/>
          <p:cNvSpPr txBox="1"/>
          <p:nvPr/>
        </p:nvSpPr>
        <p:spPr>
          <a:xfrm>
            <a:off x="1219199" y="387927"/>
            <a:ext cx="7744691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a-DK" sz="30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I have </a:t>
            </a:r>
            <a:r>
              <a:rPr lang="da-DK" sz="3000" dirty="0" err="1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influence</a:t>
            </a:r>
            <a:r>
              <a:rPr lang="da-DK" sz="30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 - but </a:t>
            </a:r>
            <a:r>
              <a:rPr lang="da-DK" sz="3000" dirty="0" err="1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others</a:t>
            </a:r>
            <a:r>
              <a:rPr lang="da-DK" sz="30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 </a:t>
            </a:r>
            <a:r>
              <a:rPr lang="da-DK" sz="3000" dirty="0" err="1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charset="0"/>
              </a:rPr>
              <a:t>decide</a:t>
            </a:r>
            <a:endParaRPr lang="da-DK" sz="3000" dirty="0">
              <a:ln w="3175">
                <a:solidFill>
                  <a:schemeClr val="tx1"/>
                </a:solidFill>
              </a:ln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7897" name="Oval 10"/>
          <p:cNvSpPr>
            <a:spLocks noChangeArrowheads="1"/>
          </p:cNvSpPr>
          <p:nvPr/>
        </p:nvSpPr>
        <p:spPr bwMode="auto">
          <a:xfrm>
            <a:off x="434975" y="334963"/>
            <a:ext cx="673100" cy="6762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ways</a:t>
            </a:r>
            <a:r>
              <a:rPr lang="da-DK" dirty="0" smtClean="0"/>
              <a:t> and models to </a:t>
            </a:r>
            <a:r>
              <a:rPr lang="da-DK" dirty="0" err="1" smtClean="0"/>
              <a:t>work</a:t>
            </a:r>
            <a:r>
              <a:rPr lang="da-DK" dirty="0" smtClean="0"/>
              <a:t> </a:t>
            </a:r>
            <a:r>
              <a:rPr lang="da-DK" dirty="0" err="1" smtClean="0"/>
              <a:t>with</a:t>
            </a:r>
            <a:r>
              <a:rPr lang="da-DK" dirty="0" smtClean="0"/>
              <a:t> </a:t>
            </a:r>
            <a:r>
              <a:rPr lang="da-DK" dirty="0" err="1" smtClean="0"/>
              <a:t>partipation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743864" y="1433513"/>
            <a:ext cx="4942936" cy="4692650"/>
          </a:xfrm>
        </p:spPr>
        <p:txBody>
          <a:bodyPr/>
          <a:lstStyle/>
          <a:p>
            <a:r>
              <a:rPr lang="en-US" sz="2400" dirty="0" smtClean="0"/>
              <a:t>common discussion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What topics / areas are suitable for the user?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Red: Areas unsuitable for user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Yellow: Areas maybe suitable for user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Green: Areas suitable for user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da-DK" sz="2400" dirty="0"/>
          </a:p>
        </p:txBody>
      </p:sp>
      <p:pic>
        <p:nvPicPr>
          <p:cNvPr id="4" name="Billede 3" descr="Trafiklys_alle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4" y="1656272"/>
            <a:ext cx="1639019" cy="44684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241540"/>
            <a:ext cx="5662613" cy="1508366"/>
          </a:xfrm>
        </p:spPr>
        <p:txBody>
          <a:bodyPr/>
          <a:lstStyle/>
          <a:p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2800" dirty="0" smtClean="0"/>
              <a:t>Program of the day – </a:t>
            </a:r>
            <a:br>
              <a:rPr lang="en-GB" sz="2800" dirty="0" smtClean="0"/>
            </a:br>
            <a:r>
              <a:rPr lang="en-GB" sz="2800" dirty="0" smtClean="0"/>
              <a:t>Friday 4.9.2015</a:t>
            </a:r>
            <a:endParaRPr lang="en-GB" sz="28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9.00 – 9.15	Good morning, practical information and questions</a:t>
            </a:r>
          </a:p>
          <a:p>
            <a:pPr>
              <a:buNone/>
            </a:pPr>
            <a:r>
              <a:rPr lang="en-GB" dirty="0" smtClean="0"/>
              <a:t>9.15 – 10.30	Presentation: </a:t>
            </a:r>
            <a:r>
              <a:rPr lang="en-US" dirty="0" smtClean="0"/>
              <a:t>Introduction on Central terms and concepts </a:t>
            </a:r>
            <a:r>
              <a:rPr lang="en-GB" dirty="0" smtClean="0"/>
              <a:t>		</a:t>
            </a:r>
            <a:r>
              <a:rPr lang="da-DK" dirty="0" smtClean="0"/>
              <a:t> </a:t>
            </a:r>
            <a:r>
              <a:rPr lang="da-DK" dirty="0" err="1" smtClean="0"/>
              <a:t>Recovery</a:t>
            </a:r>
            <a:r>
              <a:rPr lang="da-DK" dirty="0" smtClean="0"/>
              <a:t>, </a:t>
            </a:r>
            <a:r>
              <a:rPr lang="da-DK" dirty="0" err="1" smtClean="0"/>
              <a:t>User</a:t>
            </a:r>
            <a:r>
              <a:rPr lang="da-DK" dirty="0" smtClean="0"/>
              <a:t> </a:t>
            </a:r>
            <a:r>
              <a:rPr lang="da-DK" dirty="0" err="1" smtClean="0"/>
              <a:t>involvement</a:t>
            </a:r>
            <a:r>
              <a:rPr lang="da-DK" dirty="0" smtClean="0"/>
              <a:t>, </a:t>
            </a:r>
            <a:r>
              <a:rPr lang="da-DK" dirty="0" err="1" smtClean="0"/>
              <a:t>Empowerment</a:t>
            </a:r>
            <a:endParaRPr lang="en-GB" dirty="0" smtClean="0"/>
          </a:p>
          <a:p>
            <a:pPr>
              <a:buNone/>
            </a:pPr>
            <a:r>
              <a:rPr lang="en-GB" dirty="0" smtClean="0"/>
              <a:t> 10.15 – 10.30	Break	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10.45 – 12.00	Presentation : Framework assessment methods			</a:t>
            </a:r>
          </a:p>
          <a:p>
            <a:pPr>
              <a:buNone/>
            </a:pPr>
            <a:r>
              <a:rPr lang="en-GB" dirty="0" smtClean="0"/>
              <a:t>12.00 – 13.30	Lunch break</a:t>
            </a:r>
          </a:p>
          <a:p>
            <a:pPr>
              <a:buNone/>
            </a:pPr>
            <a:r>
              <a:rPr lang="en-GB" dirty="0" smtClean="0"/>
              <a:t>13.30 – 15.30	Framework assessment  - group work - presentation		</a:t>
            </a:r>
          </a:p>
          <a:p>
            <a:pPr>
              <a:buNone/>
            </a:pPr>
            <a:r>
              <a:rPr lang="en-GB" dirty="0" smtClean="0"/>
              <a:t>15.30 – 15.45	Break</a:t>
            </a:r>
          </a:p>
          <a:p>
            <a:pPr>
              <a:buNone/>
            </a:pPr>
            <a:r>
              <a:rPr lang="en-GB" dirty="0" smtClean="0"/>
              <a:t>15.45 – 16.30	Frame work assessment  - group work . presentation</a:t>
            </a:r>
          </a:p>
          <a:p>
            <a:pPr>
              <a:buNone/>
            </a:pPr>
            <a:r>
              <a:rPr lang="en-GB" dirty="0" smtClean="0"/>
              <a:t>16.30 – 17.00	Evaluation of the day – Learning styles? (5 – 10 – 15 min.)</a:t>
            </a:r>
          </a:p>
          <a:p>
            <a:pPr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Key</a:t>
            </a:r>
            <a:r>
              <a:rPr lang="da-DK" dirty="0" smtClean="0"/>
              <a:t> Points in </a:t>
            </a:r>
            <a:r>
              <a:rPr lang="da-DK" dirty="0" err="1" smtClean="0"/>
              <a:t>user</a:t>
            </a:r>
            <a:r>
              <a:rPr lang="da-DK" dirty="0" smtClean="0"/>
              <a:t> participation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AT" b="1" dirty="0" smtClean="0"/>
              <a:t>Individual </a:t>
            </a:r>
            <a:r>
              <a:rPr lang="de-AT" b="1" dirty="0" err="1" smtClean="0"/>
              <a:t>rights</a:t>
            </a:r>
            <a:r>
              <a:rPr lang="de-AT" b="1" dirty="0" smtClean="0"/>
              <a:t>. </a:t>
            </a:r>
            <a:r>
              <a:rPr lang="de-AT" dirty="0" smtClean="0"/>
              <a:t>Personal </a:t>
            </a:r>
            <a:r>
              <a:rPr lang="de-AT" dirty="0" err="1" smtClean="0"/>
              <a:t>rights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possibility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deciding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oneself</a:t>
            </a:r>
            <a:r>
              <a:rPr lang="de-AT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da-DK" dirty="0" smtClean="0"/>
          </a:p>
          <a:p>
            <a:pPr marL="457200" indent="-457200">
              <a:buFont typeface="+mj-lt"/>
              <a:buAutoNum type="arabicPeriod"/>
            </a:pPr>
            <a:r>
              <a:rPr lang="de-AT" b="1" dirty="0" err="1" smtClean="0"/>
              <a:t>Active</a:t>
            </a:r>
            <a:r>
              <a:rPr lang="de-AT" b="1" dirty="0" smtClean="0"/>
              <a:t> </a:t>
            </a:r>
            <a:r>
              <a:rPr lang="de-AT" b="1" dirty="0" err="1" smtClean="0"/>
              <a:t>citizenship</a:t>
            </a:r>
            <a:r>
              <a:rPr lang="de-AT" b="1" dirty="0" smtClean="0"/>
              <a:t>. </a:t>
            </a:r>
            <a:r>
              <a:rPr lang="de-AT" dirty="0" smtClean="0"/>
              <a:t>Communication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making</a:t>
            </a:r>
            <a:r>
              <a:rPr lang="de-AT" dirty="0" smtClean="0"/>
              <a:t> </a:t>
            </a:r>
            <a:r>
              <a:rPr lang="de-AT" dirty="0" err="1" smtClean="0"/>
              <a:t>decisions</a:t>
            </a:r>
            <a:r>
              <a:rPr lang="de-AT" dirty="0" smtClean="0"/>
              <a:t> in </a:t>
            </a:r>
            <a:r>
              <a:rPr lang="de-AT" dirty="0" err="1" smtClean="0"/>
              <a:t>collaboration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</a:t>
            </a:r>
            <a:r>
              <a:rPr lang="de-AT" dirty="0" err="1" smtClean="0"/>
              <a:t>others</a:t>
            </a:r>
            <a:r>
              <a:rPr lang="de-AT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da-DK" dirty="0" smtClean="0"/>
          </a:p>
          <a:p>
            <a:pPr marL="457200" indent="-457200">
              <a:buFont typeface="+mj-lt"/>
              <a:buAutoNum type="arabicPeriod"/>
            </a:pPr>
            <a:r>
              <a:rPr lang="de-AT" b="1" dirty="0" smtClean="0"/>
              <a:t>Part </a:t>
            </a:r>
            <a:r>
              <a:rPr lang="de-AT" b="1" dirty="0" err="1" smtClean="0"/>
              <a:t>of</a:t>
            </a:r>
            <a:r>
              <a:rPr lang="de-AT" b="1" dirty="0" smtClean="0"/>
              <a:t> </a:t>
            </a:r>
            <a:r>
              <a:rPr lang="de-AT" b="1" dirty="0" err="1" smtClean="0"/>
              <a:t>society</a:t>
            </a:r>
            <a:r>
              <a:rPr lang="de-AT" b="1" dirty="0" smtClean="0"/>
              <a:t>. </a:t>
            </a:r>
            <a:r>
              <a:rPr lang="de-AT" dirty="0" smtClean="0"/>
              <a:t>Communities </a:t>
            </a:r>
            <a:r>
              <a:rPr lang="de-AT" dirty="0" err="1" smtClean="0"/>
              <a:t>within</a:t>
            </a:r>
            <a:r>
              <a:rPr lang="de-AT" dirty="0" smtClean="0"/>
              <a:t> </a:t>
            </a:r>
            <a:r>
              <a:rPr lang="de-AT" dirty="0" err="1" smtClean="0"/>
              <a:t>society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 </a:t>
            </a:r>
            <a:r>
              <a:rPr lang="de-AT" dirty="0" err="1" smtClean="0"/>
              <a:t>inclusion</a:t>
            </a:r>
            <a:r>
              <a:rPr lang="de-AT" dirty="0" smtClean="0"/>
              <a:t> in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work</a:t>
            </a:r>
            <a:r>
              <a:rPr lang="de-AT" dirty="0" smtClean="0"/>
              <a:t> </a:t>
            </a:r>
            <a:r>
              <a:rPr lang="de-AT" dirty="0" err="1" smtClean="0"/>
              <a:t>place</a:t>
            </a:r>
            <a:r>
              <a:rPr lang="de-AT" dirty="0" smtClean="0"/>
              <a:t>, </a:t>
            </a:r>
            <a:r>
              <a:rPr lang="de-AT" dirty="0" err="1" smtClean="0"/>
              <a:t>education</a:t>
            </a:r>
            <a:r>
              <a:rPr lang="de-AT" dirty="0" smtClean="0"/>
              <a:t>, </a:t>
            </a:r>
            <a:r>
              <a:rPr lang="de-AT" dirty="0" err="1" smtClean="0"/>
              <a:t>leisure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cultural</a:t>
            </a:r>
            <a:r>
              <a:rPr lang="de-AT" dirty="0" smtClean="0"/>
              <a:t> </a:t>
            </a:r>
            <a:r>
              <a:rPr lang="de-AT" dirty="0" err="1" smtClean="0"/>
              <a:t>life</a:t>
            </a:r>
            <a:r>
              <a:rPr lang="de-AT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da-DK" dirty="0" smtClean="0"/>
          </a:p>
          <a:p>
            <a:pPr marL="457200" indent="-457200">
              <a:buFont typeface="+mj-lt"/>
              <a:buAutoNum type="arabicPeriod"/>
            </a:pPr>
            <a:r>
              <a:rPr lang="de-AT" b="1" dirty="0" smtClean="0"/>
              <a:t>Democracy </a:t>
            </a:r>
            <a:r>
              <a:rPr lang="de-AT" b="1" dirty="0" err="1" smtClean="0"/>
              <a:t>and</a:t>
            </a:r>
            <a:r>
              <a:rPr lang="de-AT" b="1" dirty="0" smtClean="0"/>
              <a:t> </a:t>
            </a:r>
            <a:r>
              <a:rPr lang="de-AT" b="1" dirty="0" err="1" smtClean="0"/>
              <a:t>having</a:t>
            </a:r>
            <a:r>
              <a:rPr lang="de-AT" b="1" dirty="0" smtClean="0"/>
              <a:t> </a:t>
            </a:r>
            <a:r>
              <a:rPr lang="de-AT" b="1" dirty="0" err="1" smtClean="0"/>
              <a:t>influence</a:t>
            </a:r>
            <a:r>
              <a:rPr lang="de-AT" b="1" dirty="0" smtClean="0"/>
              <a:t>. </a:t>
            </a:r>
            <a:r>
              <a:rPr lang="de-AT" dirty="0" smtClean="0"/>
              <a:t>The </a:t>
            </a:r>
            <a:r>
              <a:rPr lang="de-AT" dirty="0" err="1" smtClean="0"/>
              <a:t>democratic</a:t>
            </a:r>
            <a:r>
              <a:rPr lang="de-AT" dirty="0" smtClean="0"/>
              <a:t> </a:t>
            </a:r>
            <a:r>
              <a:rPr lang="de-AT" dirty="0" err="1" smtClean="0"/>
              <a:t>way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governing</a:t>
            </a:r>
            <a:r>
              <a:rPr lang="de-AT" dirty="0" smtClean="0"/>
              <a:t> on a national </a:t>
            </a:r>
            <a:r>
              <a:rPr lang="de-AT" dirty="0" err="1" smtClean="0"/>
              <a:t>as</a:t>
            </a:r>
            <a:r>
              <a:rPr lang="de-AT" dirty="0" smtClean="0"/>
              <a:t> well a </a:t>
            </a:r>
            <a:r>
              <a:rPr lang="de-AT" dirty="0" err="1" smtClean="0"/>
              <a:t>local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r>
              <a:rPr lang="de-AT" dirty="0" smtClean="0"/>
              <a:t>,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opportunity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having</a:t>
            </a:r>
            <a:r>
              <a:rPr lang="de-AT" dirty="0" smtClean="0"/>
              <a:t> </a:t>
            </a:r>
            <a:r>
              <a:rPr lang="de-AT" dirty="0" err="1" smtClean="0"/>
              <a:t>influence</a:t>
            </a:r>
            <a:r>
              <a:rPr lang="de-AT" dirty="0" smtClean="0"/>
              <a:t>.</a:t>
            </a:r>
            <a:endParaRPr lang="da-DK" dirty="0" smtClean="0"/>
          </a:p>
          <a:p>
            <a:endParaRPr lang="da-DK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Recovery and rehabilitation</a:t>
            </a:r>
            <a:br>
              <a:rPr lang="en-GB" sz="2800" dirty="0" smtClean="0"/>
            </a:br>
            <a:r>
              <a:rPr lang="en-GB" sz="2800" dirty="0" smtClean="0"/>
              <a:t>How we understand the terms</a:t>
            </a:r>
            <a:endParaRPr lang="en-GB" sz="2800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GB" sz="2800" b="1" dirty="0" smtClean="0"/>
              <a:t>Citizen Perspective</a:t>
            </a:r>
          </a:p>
          <a:p>
            <a:pPr lvl="1"/>
            <a:r>
              <a:rPr lang="en-GB" sz="2800" dirty="0" smtClean="0"/>
              <a:t>Recovery is a citizen perspective which means hope for the citizen.</a:t>
            </a:r>
          </a:p>
          <a:p>
            <a:pPr lvl="1"/>
            <a:r>
              <a:rPr lang="en-GB" sz="2800" dirty="0" smtClean="0"/>
              <a:t>The citizen will recover, and get a good life</a:t>
            </a:r>
          </a:p>
          <a:p>
            <a:pPr lvl="1"/>
            <a:endParaRPr lang="en-GB" sz="2800" dirty="0" smtClean="0"/>
          </a:p>
          <a:p>
            <a:pPr lvl="1">
              <a:buNone/>
            </a:pPr>
            <a:r>
              <a:rPr lang="en-GB" sz="2800" b="1" dirty="0" smtClean="0"/>
              <a:t>Professionally rehabilitation perspective</a:t>
            </a:r>
          </a:p>
          <a:p>
            <a:pPr lvl="1"/>
            <a:r>
              <a:rPr lang="en-GB" sz="2800" dirty="0" smtClean="0"/>
              <a:t>Rehabilitation is the action professionals should offer to support the citizen to recover </a:t>
            </a:r>
          </a:p>
          <a:p>
            <a:pPr>
              <a:buNone/>
            </a:pPr>
            <a:r>
              <a:rPr lang="en-GB" sz="2800" dirty="0" smtClean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Recovery and rehabilitation</a:t>
            </a:r>
            <a:endParaRPr lang="en-GB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400" dirty="0" smtClean="0"/>
          </a:p>
          <a:p>
            <a:r>
              <a:rPr lang="en-GB" sz="2400" dirty="0" smtClean="0"/>
              <a:t>A </a:t>
            </a:r>
            <a:r>
              <a:rPr lang="en-GB" sz="2400" dirty="0" err="1" smtClean="0"/>
              <a:t>professionel</a:t>
            </a:r>
            <a:r>
              <a:rPr lang="en-GB" sz="2400" dirty="0" smtClean="0"/>
              <a:t> can not recover a citizen</a:t>
            </a:r>
          </a:p>
          <a:p>
            <a:endParaRPr lang="en-GB" sz="2400" dirty="0" smtClean="0"/>
          </a:p>
          <a:p>
            <a:r>
              <a:rPr lang="en-GB" sz="2400" dirty="0" smtClean="0"/>
              <a:t>A professional can offer rehabilitative interventions aimed at promoting citizen's recovery process</a:t>
            </a:r>
            <a:endParaRPr lang="en-GB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Recovery</a:t>
            </a:r>
            <a:r>
              <a:rPr lang="da-DK" dirty="0" smtClean="0"/>
              <a:t> </a:t>
            </a:r>
            <a:r>
              <a:rPr lang="da-DK" dirty="0" err="1" smtClean="0"/>
              <a:t>process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	Stabilization</a:t>
            </a:r>
          </a:p>
          <a:p>
            <a:pPr lvl="1"/>
            <a:r>
              <a:rPr lang="en-US" dirty="0" smtClean="0"/>
              <a:t>Stabilization of the mental illness through the treatment</a:t>
            </a:r>
          </a:p>
          <a:p>
            <a:pPr lvl="1"/>
            <a:r>
              <a:rPr lang="en-US" dirty="0" smtClean="0"/>
              <a:t>Recognition of the condition and psychological stabilization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Reorienting</a:t>
            </a:r>
          </a:p>
          <a:p>
            <a:pPr lvl="1"/>
            <a:r>
              <a:rPr lang="en-US" dirty="0" smtClean="0"/>
              <a:t>Grief of loss</a:t>
            </a:r>
          </a:p>
          <a:p>
            <a:pPr lvl="1"/>
            <a:r>
              <a:rPr lang="en-US" dirty="0" smtClean="0"/>
              <a:t>Struggle to find new meaning in life</a:t>
            </a:r>
          </a:p>
          <a:p>
            <a:pPr lvl="1"/>
            <a:r>
              <a:rPr lang="en-US" dirty="0" smtClean="0"/>
              <a:t>Find hope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Reintegration</a:t>
            </a:r>
          </a:p>
          <a:p>
            <a:pPr lvl="1"/>
            <a:r>
              <a:rPr lang="en-US" dirty="0" smtClean="0"/>
              <a:t>The person begins to reclaim his life</a:t>
            </a:r>
            <a:endParaRPr lang="da-DK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Recovery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 4 </a:t>
            </a:r>
            <a:r>
              <a:rPr lang="da-DK" dirty="0" err="1" smtClean="0"/>
              <a:t>basic</a:t>
            </a:r>
            <a:r>
              <a:rPr lang="da-DK" dirty="0" smtClean="0"/>
              <a:t> </a:t>
            </a:r>
            <a:r>
              <a:rPr lang="da-DK" dirty="0" err="1" smtClean="0"/>
              <a:t>values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 smtClean="0"/>
              <a:t>Self-determination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Person-oriented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Personal Involvement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Hope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Based on the Disability Convention description of the rights of citizens</a:t>
            </a:r>
            <a:endParaRPr lang="da-DK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Rehabilitation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Rehabilitation is a goal-oriented and time-bound process of cooperation between citizens, relatives and professionals</a:t>
            </a:r>
          </a:p>
          <a:p>
            <a:endParaRPr lang="en-US" sz="2400" dirty="0" smtClean="0"/>
          </a:p>
          <a:p>
            <a:r>
              <a:rPr lang="en-US" sz="2400" dirty="0" smtClean="0"/>
              <a:t>The aim is that the citizen who has or is in risk to diminished physical mental and / or social functional ability, can achieve independence and a meaningful life.</a:t>
            </a:r>
          </a:p>
          <a:p>
            <a:endParaRPr lang="en-US" sz="2400" dirty="0" smtClean="0"/>
          </a:p>
          <a:p>
            <a:r>
              <a:rPr lang="en-US" sz="2400" dirty="0" smtClean="0"/>
              <a:t>Rehabilitation is based on the citizen's whole life situation and decisions, and consists of a coordinated and coherent knowledge-based efforts.</a:t>
            </a:r>
            <a:endParaRPr lang="da-DK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Empowerment</a:t>
            </a:r>
            <a:r>
              <a:rPr lang="da-DK" dirty="0" smtClean="0"/>
              <a:t/>
            </a:r>
            <a:br>
              <a:rPr lang="da-DK" dirty="0" smtClean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 perspective in social and health care work</a:t>
            </a:r>
          </a:p>
          <a:p>
            <a:r>
              <a:rPr lang="en-US" sz="2800" dirty="0" smtClean="0"/>
              <a:t>A mindset</a:t>
            </a:r>
          </a:p>
          <a:p>
            <a:r>
              <a:rPr lang="en-US" sz="2800" dirty="0" smtClean="0"/>
              <a:t>An approach</a:t>
            </a:r>
          </a:p>
          <a:p>
            <a:r>
              <a:rPr lang="en-US" sz="2800" dirty="0" smtClean="0"/>
              <a:t>A strategy that is based on citizen perspectives</a:t>
            </a:r>
          </a:p>
          <a:p>
            <a:r>
              <a:rPr lang="en-US" sz="2800" dirty="0" smtClean="0"/>
              <a:t>Methodical principles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Demands to the professionals</a:t>
            </a:r>
            <a:br>
              <a:rPr lang="en-US" sz="2800" dirty="0" smtClean="0"/>
            </a:br>
            <a:endParaRPr lang="da-DK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Empowerment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process in which the power being developed, facilitated or confirmed with the aim of disadvantaged individuals and groups: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can increase their resources</a:t>
            </a:r>
            <a:br>
              <a:rPr lang="en-US" sz="2400" dirty="0" smtClean="0"/>
            </a:br>
            <a:r>
              <a:rPr lang="en-US" sz="2400" dirty="0" smtClean="0"/>
              <a:t>Strength their self-image</a:t>
            </a:r>
            <a:br>
              <a:rPr lang="en-US" sz="2400" dirty="0" smtClean="0"/>
            </a:br>
            <a:r>
              <a:rPr lang="en-US" sz="2400" dirty="0" smtClean="0"/>
              <a:t>Develop ability to act on its own behalf in the psychological, socio-cultural, political and economic areas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da-DK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BC53F"/>
      </a:lt2>
      <a:accent1>
        <a:srgbClr val="C62030"/>
      </a:accent1>
      <a:accent2>
        <a:srgbClr val="A7B0B5"/>
      </a:accent2>
      <a:accent3>
        <a:srgbClr val="FFFFFF"/>
      </a:accent3>
      <a:accent4>
        <a:srgbClr val="000000"/>
      </a:accent4>
      <a:accent5>
        <a:srgbClr val="DFABAD"/>
      </a:accent5>
      <a:accent6>
        <a:srgbClr val="979FA4"/>
      </a:accent6>
      <a:hlink>
        <a:srgbClr val="F6921E"/>
      </a:hlink>
      <a:folHlink>
        <a:srgbClr val="008794"/>
      </a:folHlink>
    </a:clrScheme>
    <a:fontScheme name="Default Design">
      <a:majorFont>
        <a:latin typeface="Arial"/>
        <a:ea typeface="Geneva"/>
        <a:cs typeface=""/>
      </a:majorFont>
      <a:minorFont>
        <a:latin typeface="Arial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BC53F"/>
        </a:lt2>
        <a:accent1>
          <a:srgbClr val="C62030"/>
        </a:accent1>
        <a:accent2>
          <a:srgbClr val="A7B0B5"/>
        </a:accent2>
        <a:accent3>
          <a:srgbClr val="FFFFFF"/>
        </a:accent3>
        <a:accent4>
          <a:srgbClr val="000000"/>
        </a:accent4>
        <a:accent5>
          <a:srgbClr val="DFABAD"/>
        </a:accent5>
        <a:accent6>
          <a:srgbClr val="979FA4"/>
        </a:accent6>
        <a:hlink>
          <a:srgbClr val="F6921E"/>
        </a:hlink>
        <a:folHlink>
          <a:srgbClr val="0087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4601</TotalTime>
  <Words>590</Words>
  <Application>Microsoft Office PowerPoint</Application>
  <PresentationFormat>Skærmshow (4:3)</PresentationFormat>
  <Paragraphs>137</Paragraphs>
  <Slides>20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Diastitler</vt:lpstr>
      </vt:variant>
      <vt:variant>
        <vt:i4>20</vt:i4>
      </vt:variant>
    </vt:vector>
  </HeadingPairs>
  <TitlesOfParts>
    <vt:vector size="22" baseType="lpstr">
      <vt:lpstr>Default Design</vt:lpstr>
      <vt:lpstr>Photo Editor Foto</vt:lpstr>
      <vt:lpstr>Introduction on Central terms and concepts </vt:lpstr>
      <vt:lpstr> Program of the day –  Friday 4.9.2015</vt:lpstr>
      <vt:lpstr>Recovery and rehabilitation How we understand the terms</vt:lpstr>
      <vt:lpstr>Recovery and rehabilitation</vt:lpstr>
      <vt:lpstr>Recovery process</vt:lpstr>
      <vt:lpstr>Recovery  4 basic values</vt:lpstr>
      <vt:lpstr>Rehabilitation</vt:lpstr>
      <vt:lpstr>Empowerment </vt:lpstr>
      <vt:lpstr>Empowerment</vt:lpstr>
      <vt:lpstr>Empowerment means</vt:lpstr>
      <vt:lpstr>Handling the profession's role </vt:lpstr>
      <vt:lpstr>Contact is essential</vt:lpstr>
      <vt:lpstr>The difficult</vt:lpstr>
      <vt:lpstr>USER PARTICIPATION </vt:lpstr>
      <vt:lpstr>PowerPoint-præsentation</vt:lpstr>
      <vt:lpstr>PowerPoint-præsentation</vt:lpstr>
      <vt:lpstr>PowerPoint-præsentation</vt:lpstr>
      <vt:lpstr>PowerPoint-præsentation</vt:lpstr>
      <vt:lpstr>Different ways and models to work with partipation</vt:lpstr>
      <vt:lpstr>Key Points in user participation</vt:lpstr>
    </vt:vector>
  </TitlesOfParts>
  <Company>Bysted A/S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mmh</dc:creator>
  <cp:lastModifiedBy>Henrik Egelund Nielsen</cp:lastModifiedBy>
  <cp:revision>156</cp:revision>
  <cp:lastPrinted>2012-01-13T09:45:38Z</cp:lastPrinted>
  <dcterms:created xsi:type="dcterms:W3CDTF">2008-07-07T11:45:09Z</dcterms:created>
  <dcterms:modified xsi:type="dcterms:W3CDTF">2015-08-25T08:35:28Z</dcterms:modified>
</cp:coreProperties>
</file>